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9" r:id="rId2"/>
    <p:sldId id="282" r:id="rId3"/>
    <p:sldId id="284" r:id="rId4"/>
    <p:sldId id="257" r:id="rId5"/>
    <p:sldId id="275" r:id="rId6"/>
    <p:sldId id="279" r:id="rId7"/>
    <p:sldId id="283" r:id="rId8"/>
    <p:sldId id="264" r:id="rId9"/>
    <p:sldId id="285" r:id="rId10"/>
    <p:sldId id="286" r:id="rId11"/>
    <p:sldId id="288" r:id="rId12"/>
    <p:sldId id="287" r:id="rId13"/>
    <p:sldId id="292" r:id="rId14"/>
    <p:sldId id="291" r:id="rId15"/>
    <p:sldId id="290" r:id="rId16"/>
    <p:sldId id="289" r:id="rId17"/>
    <p:sldId id="293" r:id="rId18"/>
    <p:sldId id="296" r:id="rId19"/>
    <p:sldId id="295" r:id="rId20"/>
    <p:sldId id="294" r:id="rId21"/>
    <p:sldId id="297" r:id="rId22"/>
    <p:sldId id="258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0B6"/>
    <a:srgbClr val="215485"/>
    <a:srgbClr val="266096"/>
    <a:srgbClr val="388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33"/>
  </p:normalViewPr>
  <p:slideViewPr>
    <p:cSldViewPr snapToGrid="0" snapToObjects="1">
      <p:cViewPr varScale="1">
        <p:scale>
          <a:sx n="101" d="100"/>
          <a:sy n="101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6F7D9-6A1B-405B-B500-315EC7CA8BF9}" type="datetimeFigureOut">
              <a:rPr lang="es-CO" smtClean="0"/>
              <a:t>29/01/2021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3E6F7-51D6-4088-A2D2-F96EF025BED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58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3E6F7-51D6-4088-A2D2-F96EF025BED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298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8BEF015-6B02-F743-9838-AA9228B99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B88593A-E984-3C4D-B0E3-135E090A8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5321D94-EF65-D94B-B3A2-AC9E6321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29/01/2021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0621CBB-C600-7042-BB77-BED8A678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ECD9A1D-FBD3-A94A-BB29-134E4250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560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3C9942-7C12-F64C-8183-47080BB0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16816A8-A2BD-E247-8152-BB836EF7C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064E8C0-B437-2E4B-9BD7-5AD1D504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29/01/2021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7E1FE06-6E35-8A4D-B45C-2B642814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5EB3CAB-E273-AF42-9CB4-4944250C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9279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04273C3-1F48-0A42-97C8-88757C630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EFA919C-A352-1A44-BE39-8FD79A063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F7EFBED-EC27-8046-9508-A129D3D5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29/01/2021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85E6B44-FE86-9541-8DEF-B9369EB6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957349E-BC20-0340-BE4B-71251A5A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69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D1A7D0F-E4BF-E046-931B-4EFF1153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F0A0DE9-DE3F-264D-8760-C9B97BAB6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A935A77-366B-7C48-AE3F-E07C1955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29/01/2021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BA1FF15-6E3B-F34D-A588-71B6DB7C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01DA0AB-090F-1347-8CE5-22C2C16F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012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66C6D1-1E87-DA4E-B807-8DD2F9AD5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E62193C-E8A4-5B43-88BA-5E1FAD8A3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6F4D3C3-69CA-204F-BC46-D6E1E8D8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29/01/2021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2CD0922-BAB0-044F-B265-C998CD5C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601CE57-09F4-5844-B22E-145986BA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668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6104B80-E917-6344-AE81-D15CA672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F3A2637-7314-EC4D-910F-114946804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F8CE91A-B5A1-194D-8617-D3239A49F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ADF1498-8E87-A44D-9603-49525620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29/01/2021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E41CE9-CD24-3949-BAE4-98E6368B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B56950B-C1CE-7F4C-80B3-AE858B08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222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09476AA-6966-5945-A154-8295F4C1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A38F30D-861E-3D4A-B395-832F0E6AD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E63EA69-BB19-EB47-BE16-65B32250B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8D95817D-B92B-4444-B2CE-4BCB487A8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71C5552-6DDA-6A43-9CEF-945A45B5F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BE1CE43-B2DF-8D48-B372-19A1CD49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29/01/2021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804025EF-1683-4146-B1B6-1FE96A07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9224F77F-DC9B-354F-AB2A-3CBED827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348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371F17-F9A1-4A4D-BCB2-BACFB2961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E8D3F9D-52B3-B24B-8290-0E7B971B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29/01/2021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7C35170-7818-BB41-97D4-885A0359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2B462AB-0238-B644-8C1C-178F69B5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04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1610286-3DE8-794E-B011-E7BADA67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29/01/2021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CBC0DB0-F79E-2B4E-9DA6-CF612E156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B07AF2E-BE17-3840-8E10-C0755B33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736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0EE2F63-B088-B642-8118-0658A0E4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D9C25A4-99AD-D84B-961B-7DFEC0F6E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D368371-EB36-0D41-84FA-797B089B5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14A6B0E-5A5D-4F48-9F96-40E1E53F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29/01/2021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73950F0-ADE0-1F41-BCAF-A8523637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275B5B4-F63E-0A42-98CC-626F5D55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732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5EB1ED8-F1B5-B944-A8D0-602F97C3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2FBDBA5F-2065-FB48-9579-D0AD8C7FF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BA56D69-821F-6344-B95F-FDB868D4A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C465132-2F59-C64F-9066-B32B1017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E9B9-518E-6545-8784-1A79741C0A99}" type="datetimeFigureOut">
              <a:rPr lang="es-CO" smtClean="0"/>
              <a:t>29/01/2021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261094C-1BB7-1949-8B28-6798FDD0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2693D1E-3F07-DC49-8D86-F4A598BC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089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F56F400-0B5E-D747-B501-BE5AC621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77E2B78-6DFA-B64B-B3B6-3B026786B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5BA849C-77BA-8144-9431-A532CAB16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E9B9-518E-6545-8784-1A79741C0A99}" type="datetimeFigureOut">
              <a:rPr lang="es-CO" smtClean="0"/>
              <a:t>29/01/2021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281FF70-0FF5-C047-BAE1-7F530B65E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06C05A1-9616-FC4A-A2DD-97AFF01F3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DA1F-D5B3-4B46-BDC4-77CDC0A3440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142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rot="21131785">
            <a:off x="2743200" y="3998793"/>
            <a:ext cx="6155140" cy="1037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35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773712"/>
              </p:ext>
            </p:extLst>
          </p:nvPr>
        </p:nvGraphicFramePr>
        <p:xfrm>
          <a:off x="2179029" y="817664"/>
          <a:ext cx="7356143" cy="39194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20871"/>
                <a:gridCol w="4135272"/>
              </a:tblGrid>
              <a:tr h="1003409">
                <a:tc>
                  <a:txBody>
                    <a:bodyPr/>
                    <a:lstStyle/>
                    <a:p>
                      <a:pPr algn="ctr"/>
                      <a:r>
                        <a:rPr lang="es-CO" sz="2400" u="sng" dirty="0" smtClean="0"/>
                        <a:t>METODOLOGIA PINAR</a:t>
                      </a:r>
                      <a:endParaRPr lang="es-CO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u="sng" dirty="0" smtClean="0"/>
                        <a:t>ACTUALIDAD GOBERNACIÓN</a:t>
                      </a:r>
                      <a:endParaRPr lang="es-CO" sz="2400" u="sng" dirty="0"/>
                    </a:p>
                  </a:txBody>
                  <a:tcPr/>
                </a:tc>
              </a:tr>
              <a:tr h="2916045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solidFill>
                            <a:srgbClr val="7030A0"/>
                          </a:solidFill>
                        </a:rPr>
                        <a:t>Planes de mejoramiento generados a partir de las auditorías internas y externas</a:t>
                      </a:r>
                      <a:endParaRPr lang="es-CO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4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dirty="0" smtClean="0">
                          <a:solidFill>
                            <a:srgbClr val="7030A0"/>
                          </a:solidFill>
                        </a:rPr>
                        <a:t>A través de la herramienta Isolucion se pueden consultar los procesos de mejora continua de cada proceso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1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330" y="436728"/>
            <a:ext cx="8233746" cy="533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27256"/>
              </p:ext>
            </p:extLst>
          </p:nvPr>
        </p:nvGraphicFramePr>
        <p:xfrm>
          <a:off x="1184856" y="405541"/>
          <a:ext cx="9710671" cy="44508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77285"/>
                <a:gridCol w="3000777"/>
                <a:gridCol w="4932609"/>
              </a:tblGrid>
              <a:tr h="581894">
                <a:tc>
                  <a:txBody>
                    <a:bodyPr/>
                    <a:lstStyle/>
                    <a:p>
                      <a:pPr algn="ctr"/>
                      <a:r>
                        <a:rPr lang="es-CO" sz="2000" u="sng" dirty="0" smtClean="0"/>
                        <a:t>ENTIDAD</a:t>
                      </a:r>
                      <a:endParaRPr lang="es-CO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u="sng" dirty="0" smtClean="0"/>
                        <a:t>NO  CONFORMIDADES</a:t>
                      </a:r>
                      <a:r>
                        <a:rPr lang="es-CO" sz="2000" u="sng" baseline="0" dirty="0" smtClean="0"/>
                        <a:t> </a:t>
                      </a:r>
                      <a:r>
                        <a:rPr lang="es-CO" sz="2000" u="sng" dirty="0" smtClean="0"/>
                        <a:t>O</a:t>
                      </a:r>
                      <a:r>
                        <a:rPr lang="es-CO" sz="2000" u="sng" baseline="0" dirty="0" smtClean="0"/>
                        <a:t> </a:t>
                      </a:r>
                      <a:r>
                        <a:rPr lang="es-CO" sz="2000" u="sng" dirty="0" smtClean="0"/>
                        <a:t>RECOMENDACIÓN</a:t>
                      </a:r>
                      <a:endParaRPr lang="es-CO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u="sng" dirty="0" smtClean="0"/>
                        <a:t>PLAN</a:t>
                      </a:r>
                      <a:r>
                        <a:rPr lang="es-CO" sz="2000" u="sng" baseline="0" dirty="0" smtClean="0"/>
                        <a:t> DE ACCIÓN REALIZADO </a:t>
                      </a:r>
                      <a:endParaRPr lang="es-CO" sz="2000" u="sng" dirty="0"/>
                    </a:p>
                  </a:txBody>
                  <a:tcPr/>
                </a:tc>
              </a:tr>
              <a:tr h="1189096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>
                          <a:solidFill>
                            <a:srgbClr val="7030A0"/>
                          </a:solidFill>
                        </a:rPr>
                        <a:t>Oficina</a:t>
                      </a:r>
                      <a:r>
                        <a:rPr lang="es-CO" sz="2000" b="1" baseline="0" dirty="0" smtClean="0">
                          <a:solidFill>
                            <a:srgbClr val="7030A0"/>
                          </a:solidFill>
                        </a:rPr>
                        <a:t> de Control Interno</a:t>
                      </a:r>
                      <a:endParaRPr lang="es-CO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rgbClr val="7030A0"/>
                          </a:solidFill>
                        </a:rPr>
                        <a:t>Socializar</a:t>
                      </a:r>
                      <a:r>
                        <a:rPr lang="es-CO" sz="1200" baseline="0" dirty="0" smtClean="0">
                          <a:solidFill>
                            <a:srgbClr val="7030A0"/>
                          </a:solidFill>
                        </a:rPr>
                        <a:t> plan de emergencia de la Gobernación de Cundinamarca</a:t>
                      </a:r>
                      <a:endParaRPr lang="es-CO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rgbClr val="7030A0"/>
                          </a:solidFill>
                        </a:rPr>
                        <a:t>El</a:t>
                      </a:r>
                      <a:r>
                        <a:rPr lang="es-CO" sz="1200" baseline="0" dirty="0" smtClean="0">
                          <a:solidFill>
                            <a:srgbClr val="7030A0"/>
                          </a:solidFill>
                        </a:rPr>
                        <a:t> día miércoles 30 de septiembre se realizo la socialización del plan de emergencia a todos los funcionarios y contratistas de la Dirección de Gestión Documental, donde se levantaron actas para subsanar en un 100% la No conformidad.</a:t>
                      </a:r>
                      <a:endParaRPr lang="es-CO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1890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dirty="0" smtClean="0">
                          <a:solidFill>
                            <a:srgbClr val="7030A0"/>
                          </a:solidFill>
                        </a:rPr>
                        <a:t>Oficina</a:t>
                      </a:r>
                      <a:r>
                        <a:rPr lang="es-CO" sz="2000" b="1" baseline="0" dirty="0" smtClean="0">
                          <a:solidFill>
                            <a:srgbClr val="7030A0"/>
                          </a:solidFill>
                        </a:rPr>
                        <a:t> de Control Interno</a:t>
                      </a:r>
                      <a:endParaRPr lang="es-CO" sz="20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s-CO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rgbClr val="7030A0"/>
                          </a:solidFill>
                        </a:rPr>
                        <a:t>Verificar</a:t>
                      </a:r>
                      <a:r>
                        <a:rPr lang="es-CO" sz="1200" baseline="0" dirty="0" smtClean="0">
                          <a:solidFill>
                            <a:srgbClr val="7030A0"/>
                          </a:solidFill>
                        </a:rPr>
                        <a:t> que en la tabla de retención de Función pública se encuentre la serie documental de seguridad y salud en el trabajo</a:t>
                      </a:r>
                      <a:endParaRPr lang="es-CO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rgbClr val="7030A0"/>
                          </a:solidFill>
                        </a:rPr>
                        <a:t>El</a:t>
                      </a:r>
                      <a:r>
                        <a:rPr lang="es-CO" sz="1200" baseline="0" dirty="0" smtClean="0">
                          <a:solidFill>
                            <a:srgbClr val="7030A0"/>
                          </a:solidFill>
                        </a:rPr>
                        <a:t> día miércoles 30 de septiembre se realizo la verificación en tablas de retención documental si se evidenciaba la serie documental salud y seguridad en el trabajo, efectivamente se encuentra y el día 8 de octubre del 2020, se sustentaron las nuevas tablas de retención documental que fueron aprobadas por el Archivo General de la Nación donde se encuentra la presente serie documental.</a:t>
                      </a:r>
                      <a:endParaRPr lang="es-CO" sz="12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189096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>
                          <a:solidFill>
                            <a:srgbClr val="7030A0"/>
                          </a:solidFill>
                        </a:rPr>
                        <a:t>ICONTEC</a:t>
                      </a:r>
                      <a:endParaRPr lang="es-CO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rgbClr val="7030A0"/>
                          </a:solidFill>
                        </a:rPr>
                        <a:t>Recomendación de actualizar los indicadores de</a:t>
                      </a:r>
                      <a:r>
                        <a:rPr lang="es-CO" sz="1200" baseline="0" dirty="0" smtClean="0">
                          <a:solidFill>
                            <a:srgbClr val="7030A0"/>
                          </a:solidFill>
                        </a:rPr>
                        <a:t> gestión ya que se encuentran en un nivel de maduración.</a:t>
                      </a:r>
                      <a:endParaRPr lang="es-CO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rgbClr val="7030A0"/>
                          </a:solidFill>
                        </a:rPr>
                        <a:t>Para mejorar los indicadores se realizo para la vigencia del año 2020, la actualización del programa y la política de gestión documental, que permite definir los nuevos</a:t>
                      </a:r>
                      <a:r>
                        <a:rPr lang="es-CO" sz="1200" baseline="0" dirty="0" smtClean="0">
                          <a:solidFill>
                            <a:srgbClr val="7030A0"/>
                          </a:solidFill>
                        </a:rPr>
                        <a:t> lineamientos para mejorar los indicadores del desempeño.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4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19920" y="1691452"/>
            <a:ext cx="7322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7030A0"/>
                </a:solidFill>
                <a:latin typeface="Flama-Medium"/>
              </a:rPr>
              <a:t>1.4 INFORME DE REVISIÓN</a:t>
            </a:r>
          </a:p>
          <a:p>
            <a:pPr algn="ctr"/>
            <a:r>
              <a:rPr lang="es-CO" sz="3200" b="1" dirty="0" smtClean="0">
                <a:solidFill>
                  <a:srgbClr val="7030A0"/>
                </a:solidFill>
                <a:latin typeface="Flama-Medium"/>
              </a:rPr>
              <a:t> DEL</a:t>
            </a:r>
          </a:p>
          <a:p>
            <a:pPr algn="ctr"/>
            <a:r>
              <a:rPr lang="es-CO" sz="3200" b="1" dirty="0" smtClean="0">
                <a:solidFill>
                  <a:srgbClr val="7030A0"/>
                </a:solidFill>
                <a:latin typeface="Flama-Medium"/>
              </a:rPr>
              <a:t> DESEMPEÑO</a:t>
            </a:r>
            <a:endParaRPr lang="es-CO" sz="3200" b="1" dirty="0">
              <a:solidFill>
                <a:srgbClr val="7030A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488" y="1251425"/>
            <a:ext cx="2949458" cy="33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796751"/>
              </p:ext>
            </p:extLst>
          </p:nvPr>
        </p:nvGraphicFramePr>
        <p:xfrm>
          <a:off x="2747960" y="536469"/>
          <a:ext cx="7668248" cy="4734137"/>
        </p:xfrm>
        <a:graphic>
          <a:graphicData uri="http://schemas.openxmlformats.org/drawingml/2006/table">
            <a:tbl>
              <a:tblPr/>
              <a:tblGrid>
                <a:gridCol w="2112068"/>
                <a:gridCol w="948031"/>
                <a:gridCol w="984032"/>
                <a:gridCol w="948031"/>
                <a:gridCol w="984032"/>
                <a:gridCol w="1692054"/>
              </a:tblGrid>
              <a:tr h="55695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Nombre del Indicador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Periodo 1</a:t>
                      </a:r>
                      <a:endParaRPr lang="es-ES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Periodo 2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Periodo 3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Periodo 4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Cumple con la meta (si/no)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6581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Transferencias Documentales</a:t>
                      </a:r>
                      <a:endParaRPr lang="es-ES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es-ES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es-ES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      </a:t>
                      </a:r>
                      <a:endParaRPr lang="es-ES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      </a:t>
                      </a:r>
                      <a:endParaRPr lang="es-ES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100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dirty="0">
                          <a:effectLst/>
                        </a:rPr>
                        <a:t/>
                      </a:r>
                      <a:br>
                        <a:rPr lang="es-ES" dirty="0">
                          <a:effectLst/>
                        </a:rPr>
                      </a:b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>
                          <a:effectLst/>
                        </a:rPr>
                        <a:t/>
                      </a:r>
                      <a:br>
                        <a:rPr lang="es-ES">
                          <a:effectLst/>
                        </a:rPr>
                      </a:b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SI</a:t>
                      </a:r>
                      <a:endParaRPr lang="es-ES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99">
                <a:tc gridSpan="6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Análisis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65816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Cuantitativo</a:t>
                      </a:r>
                      <a:endParaRPr lang="es-ES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Para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el cuarto trimestre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 2020 se programaron 15 transferencias documentales las cuales fueron </a:t>
                      </a:r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recepcionadas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positivamente cumpliendo con el 100% , este resultado se mantiene con relación al trimestre anterior.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65816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Tendencia</a:t>
                      </a:r>
                      <a:endParaRPr lang="es-ES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El resultado frente al último  trimestre de  2020 (Que fue del 100%) se evidencia que las dependencias del sector central de la Gobernación de Cundinamarca están realizando más transferencias al archivo central.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65816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Causas</a:t>
                      </a:r>
                      <a:endParaRPr lang="es-ES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Las transferencias documentales al archivo central de las diferentes dependencias se encuentran programada en el cronograma de transferencias que se ejecutó en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el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cuarto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trimestre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del año 2020.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65816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Acciones emprendidas</a:t>
                      </a:r>
                      <a:endParaRPr lang="es-ES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 continuara con las acciones programadas dando cumplimiento a las fechas estipuladas. Este indicador está en revisión para su cambio ya que su medición no deja parámetro para la mejora y ya no es relevante para el proceso.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52763" y="2446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001725"/>
              </p:ext>
            </p:extLst>
          </p:nvPr>
        </p:nvGraphicFramePr>
        <p:xfrm>
          <a:off x="2959377" y="583096"/>
          <a:ext cx="7774886" cy="5128592"/>
        </p:xfrm>
        <a:graphic>
          <a:graphicData uri="http://schemas.openxmlformats.org/drawingml/2006/table">
            <a:tbl>
              <a:tblPr/>
              <a:tblGrid>
                <a:gridCol w="2042765"/>
                <a:gridCol w="978051"/>
                <a:gridCol w="1015192"/>
                <a:gridCol w="978051"/>
                <a:gridCol w="1015192"/>
                <a:gridCol w="1745635"/>
              </a:tblGrid>
              <a:tr h="51285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Nombre del Indicador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Periodo 1</a:t>
                      </a:r>
                      <a:endParaRPr lang="es-ES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Periodo 2</a:t>
                      </a:r>
                      <a:endParaRPr lang="es-ES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Periodo 3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Periodo 4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Cumple con la meta (si/no)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89826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 de cumplimiento de la administración de archivos de gestión en las dependencias del Sector Central</a:t>
                      </a:r>
                      <a:endParaRPr lang="es-ES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75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900" b="1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s-ES" sz="900" b="1" i="0" u="none" strike="noStrike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SI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37">
                <a:tc gridSpan="6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Análisis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9750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Cuantitativo</a:t>
                      </a:r>
                      <a:endParaRPr lang="es-ES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Durante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el cuarto trimestre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del año 2020, el cronograma se elaboró de acuerdo a la demanda y se realizaron asesorías a las dependencias que la solicitaron. Dada la crisis de salud pública y los decretos reglamentarios del</a:t>
                      </a:r>
                      <a:r>
                        <a:rPr lang="es-ES" sz="850" b="0" i="0" u="none" strike="noStrike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gobierno Nacional y Departamental, se realizaron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las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visitas a las dependencias del sector central.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9750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Tendencia</a:t>
                      </a:r>
                      <a:endParaRPr lang="es-ES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Este resultado frente al primer trimestre del año 2020, fue con una tendencia de cumplimento del 100%, teniendo en cuenta el estado de emergencia que se encuentra la Gobernación de Cundinamarca, se realizaron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capacitaciones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 las dependencias del sector central, se cumplió con el cronograma.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05181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Causas </a:t>
                      </a:r>
                      <a:endParaRPr lang="es-ES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Teniendo en cuenta el estado el estado de emergencia que se encuentra la Gobernación de Cundinamarca, se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realizaron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capacitaciones a las dependencias del sector central, se cumplió con el cronograma.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05181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Acciones emprendidas</a:t>
                      </a:r>
                      <a:endParaRPr lang="es-ES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La dirección de Gestión Documental continuara con la planificación y seguimiento a las dependencias del sector central en aras de que cumplan a cabalidad con el procedimiento.</a:t>
                      </a:r>
                      <a:endParaRPr lang="es-ES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05150" y="2173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19920" y="1691452"/>
            <a:ext cx="7322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7030A0"/>
                </a:solidFill>
                <a:latin typeface="Flama-Medium"/>
              </a:rPr>
              <a:t>1.4 ACCIONES </a:t>
            </a:r>
          </a:p>
          <a:p>
            <a:pPr algn="ctr"/>
            <a:r>
              <a:rPr lang="es-CO" sz="3200" b="1" dirty="0" smtClean="0">
                <a:solidFill>
                  <a:srgbClr val="7030A0"/>
                </a:solidFill>
                <a:latin typeface="Flama-Medium"/>
              </a:rPr>
              <a:t>PREVENTIVAS</a:t>
            </a:r>
            <a:endParaRPr lang="es-CO" sz="3200" b="1" dirty="0">
              <a:solidFill>
                <a:srgbClr val="7030A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919" y="1872389"/>
            <a:ext cx="3549271" cy="3064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983614"/>
              </p:ext>
            </p:extLst>
          </p:nvPr>
        </p:nvGraphicFramePr>
        <p:xfrm>
          <a:off x="1558344" y="360607"/>
          <a:ext cx="7907628" cy="5495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953814"/>
                <a:gridCol w="3953814"/>
              </a:tblGrid>
              <a:tr h="295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dirty="0" smtClean="0">
                          <a:effectLst/>
                        </a:rPr>
                        <a:t>CONTROL</a:t>
                      </a:r>
                      <a:endParaRPr lang="es-ES" sz="200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33" marR="17433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dirty="0" smtClean="0">
                          <a:effectLst/>
                        </a:rPr>
                        <a:t>RIESGO</a:t>
                      </a:r>
                      <a:endParaRPr lang="es-ES" sz="2000" b="1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33" marR="17433" marT="0" marB="0" anchor="ctr">
                    <a:solidFill>
                      <a:srgbClr val="FFC000"/>
                    </a:solidFill>
                  </a:tcPr>
                </a:tc>
              </a:tr>
              <a:tr h="1038120">
                <a:tc>
                  <a:txBody>
                    <a:bodyPr/>
                    <a:lstStyle/>
                    <a:p>
                      <a:pPr rtl="0" fontAlgn="ctr"/>
                      <a:r>
                        <a:rPr lang="es-ES" sz="1100">
                          <a:effectLst/>
                        </a:rPr>
                        <a:t>Formato de control de prestamo de documentos: Registro en el formato A-GD-FR-010 , por parte de los funcionarios que administran los documentos, carpetas y expedientes que se prestan</a:t>
                      </a:r>
                    </a:p>
                  </a:txBody>
                  <a:tcPr marL="17433" marR="17433" marT="0" marB="0" anchor="ctr"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1800" dirty="0" smtClean="0">
                          <a:effectLst/>
                        </a:rPr>
                        <a:t>PERDIDA DE INFORMACIÓN</a:t>
                      </a:r>
                      <a:endParaRPr lang="es-ES" sz="1800" dirty="0">
                        <a:effectLst/>
                      </a:endParaRPr>
                    </a:p>
                  </a:txBody>
                  <a:tcPr marL="17433" marR="17433" marT="0" marB="0" anchor="ctr"/>
                </a:tc>
              </a:tr>
              <a:tr h="830496">
                <a:tc>
                  <a:txBody>
                    <a:bodyPr/>
                    <a:lstStyle/>
                    <a:p>
                      <a:pPr rtl="0" fontAlgn="ctr"/>
                      <a:r>
                        <a:rPr lang="es-ES" sz="1100">
                          <a:effectLst/>
                        </a:rPr>
                        <a:t>Formato de control documental: Registrar en el formato de control de documentos A-GD-FR-015 los tipos documentales que se generan en las series complejas </a:t>
                      </a:r>
                    </a:p>
                  </a:txBody>
                  <a:tcPr marL="17433" marR="17433" marT="0" marB="0" anchor="ctr"/>
                </a:tc>
                <a:tc vMerge="1">
                  <a:txBody>
                    <a:bodyPr/>
                    <a:lstStyle/>
                    <a:p>
                      <a:pPr rtl="0" fontAlgn="ctr"/>
                      <a:endParaRPr lang="es-ES" sz="1100" dirty="0">
                        <a:effectLst/>
                      </a:endParaRP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48">
                <a:tc>
                  <a:txBody>
                    <a:bodyPr/>
                    <a:lstStyle/>
                    <a:p>
                      <a:pPr rtl="0" fontAlgn="ctr"/>
                      <a:r>
                        <a:rPr lang="es-ES" sz="1100">
                          <a:effectLst/>
                        </a:rPr>
                        <a:t>seguimientos a la aplicación de las tablas de retención documental A-GD-FR-011</a:t>
                      </a:r>
                    </a:p>
                  </a:txBody>
                  <a:tcPr marL="17433" marR="17433" marT="0" marB="0" anchor="ctr"/>
                </a:tc>
                <a:tc vMerge="1">
                  <a:txBody>
                    <a:bodyPr/>
                    <a:lstStyle/>
                    <a:p>
                      <a:pPr rtl="0" fontAlgn="ctr"/>
                      <a:endParaRPr lang="es-ES" sz="1100" dirty="0">
                        <a:effectLst/>
                      </a:endParaRP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48">
                <a:tc>
                  <a:txBody>
                    <a:bodyPr/>
                    <a:lstStyle/>
                    <a:p>
                      <a:pPr rtl="0" fontAlgn="ctr"/>
                      <a:r>
                        <a:rPr lang="es-ES" sz="1100">
                          <a:effectLst/>
                        </a:rPr>
                        <a:t>Aplicación de la tabla de retención documental TRD</a:t>
                      </a:r>
                    </a:p>
                  </a:txBody>
                  <a:tcPr marL="17433" marR="17433" marT="0" marB="0" anchor="ctr"/>
                </a:tc>
                <a:tc vMerge="1">
                  <a:txBody>
                    <a:bodyPr/>
                    <a:lstStyle/>
                    <a:p>
                      <a:pPr rtl="0" fontAlgn="ctr"/>
                      <a:endParaRPr lang="es-ES" sz="1100" dirty="0">
                        <a:effectLst/>
                      </a:endParaRP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872">
                <a:tc>
                  <a:txBody>
                    <a:bodyPr/>
                    <a:lstStyle/>
                    <a:p>
                      <a:pPr rtl="0" fontAlgn="ctr"/>
                      <a:r>
                        <a:rPr lang="es-ES" sz="1100">
                          <a:effectLst/>
                        </a:rPr>
                        <a:t>seguimiento a la elaboración del formato unico de inventario documental A-GD-FR-003</a:t>
                      </a:r>
                    </a:p>
                  </a:txBody>
                  <a:tcPr marL="17433" marR="17433" marT="0" marB="0" anchor="ctr"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1800" dirty="0" smtClean="0">
                          <a:effectLst/>
                        </a:rPr>
                        <a:t>APLICACIÓN DE INSTRUMENTOS</a:t>
                      </a:r>
                      <a:r>
                        <a:rPr lang="es-CO" sz="1800" baseline="0" dirty="0" smtClean="0">
                          <a:effectLst/>
                        </a:rPr>
                        <a:t> ARCHIVÍSTICOS </a:t>
                      </a:r>
                      <a:endParaRPr lang="es-ES" sz="1800" dirty="0">
                        <a:effectLst/>
                      </a:endParaRPr>
                    </a:p>
                  </a:txBody>
                  <a:tcPr marL="17433" marR="17433" marT="0" marB="0" anchor="ctr"/>
                </a:tc>
              </a:tr>
              <a:tr h="830496">
                <a:tc>
                  <a:txBody>
                    <a:bodyPr/>
                    <a:lstStyle/>
                    <a:p>
                      <a:pPr rtl="0" fontAlgn="ctr"/>
                      <a:r>
                        <a:rPr lang="es-ES" sz="1100">
                          <a:effectLst/>
                        </a:rPr>
                        <a:t>Formato de control documental: Registrar en el formato de control de documentosA-GD-FR-015 los tipos documentales que se generan en las series complejas </a:t>
                      </a:r>
                    </a:p>
                  </a:txBody>
                  <a:tcPr marL="17433" marR="17433" marT="0" marB="0" anchor="ctr"/>
                </a:tc>
                <a:tc vMerge="1">
                  <a:txBody>
                    <a:bodyPr/>
                    <a:lstStyle/>
                    <a:p>
                      <a:pPr rtl="0" fontAlgn="ctr"/>
                      <a:endParaRPr lang="es-ES" sz="1100" dirty="0">
                        <a:effectLst/>
                      </a:endParaRP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872">
                <a:tc>
                  <a:txBody>
                    <a:bodyPr/>
                    <a:lstStyle/>
                    <a:p>
                      <a:pPr rtl="0" fontAlgn="ctr"/>
                      <a:r>
                        <a:rPr lang="es-ES" sz="1100">
                          <a:effectLst/>
                        </a:rPr>
                        <a:t>Seguimiento a la elaboración del formato unico de inventario documental A-GD-FR-003</a:t>
                      </a:r>
                    </a:p>
                  </a:txBody>
                  <a:tcPr marL="17433" marR="17433" marT="0" marB="0" anchor="ctr"/>
                </a:tc>
                <a:tc vMerge="1">
                  <a:txBody>
                    <a:bodyPr/>
                    <a:lstStyle/>
                    <a:p>
                      <a:pPr rtl="0" fontAlgn="ctr"/>
                      <a:endParaRPr lang="es-ES" sz="1100" dirty="0">
                        <a:effectLst/>
                      </a:endParaRP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48">
                <a:tc>
                  <a:txBody>
                    <a:bodyPr/>
                    <a:lstStyle/>
                    <a:p>
                      <a:pPr rtl="0" fontAlgn="ctr"/>
                      <a:r>
                        <a:rPr lang="es-ES" sz="1100" dirty="0">
                          <a:effectLst/>
                        </a:rPr>
                        <a:t>Seguimiento a la aplicación de la tabla de retención documental </a:t>
                      </a:r>
                      <a:r>
                        <a:rPr lang="es-ES" sz="1100" dirty="0" err="1">
                          <a:effectLst/>
                        </a:rPr>
                        <a:t>TRD</a:t>
                      </a:r>
                      <a:endParaRPr lang="es-ES" sz="1100" dirty="0">
                        <a:effectLst/>
                      </a:endParaRPr>
                    </a:p>
                  </a:txBody>
                  <a:tcPr marL="17433" marR="17433" marT="0" marB="0" anchor="ctr"/>
                </a:tc>
                <a:tc vMerge="1">
                  <a:txBody>
                    <a:bodyPr/>
                    <a:lstStyle/>
                    <a:p>
                      <a:pPr rtl="0" fontAlgn="ctr"/>
                      <a:endParaRPr lang="es-ES" sz="1100" dirty="0">
                        <a:effectLst/>
                      </a:endParaRP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19920" y="1691452"/>
            <a:ext cx="7322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7030A0"/>
                </a:solidFill>
                <a:latin typeface="Flama-Medium"/>
              </a:rPr>
              <a:t>1.5. RESULTADO DEL</a:t>
            </a:r>
          </a:p>
          <a:p>
            <a:pPr algn="ctr"/>
            <a:r>
              <a:rPr lang="es-CO" sz="3200" b="1" dirty="0" smtClean="0">
                <a:solidFill>
                  <a:srgbClr val="7030A0"/>
                </a:solidFill>
                <a:latin typeface="Flama-Medium"/>
              </a:rPr>
              <a:t>PROCESO</a:t>
            </a:r>
            <a:endParaRPr lang="es-CO" sz="3200" b="1" dirty="0">
              <a:solidFill>
                <a:srgbClr val="7030A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091" y="2347960"/>
            <a:ext cx="4249003" cy="288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6.googleusercontent.com/qAqNhQaDIQAEgKiZb8zPeXBAhV2D9MoLXuB8lqM80j3-gmEP29IH0ak53MjICRlwMDYZ86i4y5edx0GKNeT0gWRUsWmoDpBSYjil9ze3ouLl6zkearm99byMHGl_VES94easdJ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28155" r="30918" b="12425"/>
          <a:stretch/>
        </p:blipFill>
        <p:spPr bwMode="auto">
          <a:xfrm>
            <a:off x="103031" y="734096"/>
            <a:ext cx="7881871" cy="434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293994" y="1476245"/>
            <a:ext cx="3322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Se realizan encuestas de satisfacción de forma periódica con información relevante para el proceso que refleja la percepción de las parte interesadas, y sus resultados tienen una favorabilidad superior al 86%. Los análisis realizados sobre los resultados de las encuestas son pertinentes, y evidencian acciones de mejora eficaces en este aspecto.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55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 descr="Manual Sistema Integrado de Conservación – SIC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12" descr="Manual Sistema Integrado de Conservación – SIC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899592" y="764160"/>
            <a:ext cx="2681785" cy="7060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CO" sz="2600" b="1" dirty="0" smtClean="0">
                <a:solidFill>
                  <a:srgbClr val="7030A0"/>
                </a:solidFill>
                <a:latin typeface="Flama-Medium"/>
                <a:ea typeface="+mn-ea"/>
                <a:cs typeface="+mn-cs"/>
              </a:rPr>
              <a:t>INTRODUCCIÓN </a:t>
            </a:r>
            <a:endParaRPr lang="es-CO" sz="2600" b="1" dirty="0">
              <a:solidFill>
                <a:srgbClr val="7030A0"/>
              </a:solidFill>
              <a:latin typeface="Flama-Medium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99591" y="1734213"/>
            <a:ext cx="89677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i="1" dirty="0">
                <a:solidFill>
                  <a:srgbClr val="7030A0"/>
                </a:solidFill>
                <a:latin typeface="+mn-lt"/>
                <a:cs typeface="Arial" pitchFamily="34" charset="0"/>
              </a:rPr>
              <a:t>El Gobernador de Cundinamarca, </a:t>
            </a:r>
            <a:r>
              <a:rPr lang="es-CO" sz="2800" i="1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Nicolás García </a:t>
            </a:r>
            <a:r>
              <a:rPr lang="es-CO" sz="2800" i="1" dirty="0">
                <a:solidFill>
                  <a:srgbClr val="7030A0"/>
                </a:solidFill>
                <a:latin typeface="+mn-lt"/>
                <a:cs typeface="Arial" pitchFamily="34" charset="0"/>
              </a:rPr>
              <a:t>y su Programa de Gobierno </a:t>
            </a:r>
            <a:r>
              <a:rPr lang="es-CO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“Cundinamarca Región que Progresa”</a:t>
            </a:r>
            <a:r>
              <a:rPr lang="es-CO" sz="2800" i="1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, </a:t>
            </a:r>
            <a:r>
              <a:rPr lang="es-CO" sz="2800" i="1" dirty="0">
                <a:solidFill>
                  <a:srgbClr val="7030A0"/>
                </a:solidFill>
                <a:latin typeface="+mn-lt"/>
                <a:cs typeface="Arial" pitchFamily="34" charset="0"/>
              </a:rPr>
              <a:t>esta trabajando por la estructuración del </a:t>
            </a:r>
            <a:r>
              <a:rPr lang="es-CO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Archivo General del Departamento</a:t>
            </a:r>
            <a:r>
              <a:rPr lang="es-CO" sz="2800" i="1" dirty="0">
                <a:solidFill>
                  <a:srgbClr val="7030A0"/>
                </a:solidFill>
                <a:latin typeface="+mn-lt"/>
                <a:cs typeface="Arial" pitchFamily="34" charset="0"/>
              </a:rPr>
              <a:t> y para la puesta en marcha de este arduo </a:t>
            </a:r>
            <a:r>
              <a:rPr lang="es-CO" sz="2800" i="1">
                <a:solidFill>
                  <a:srgbClr val="7030A0"/>
                </a:solidFill>
                <a:latin typeface="+mn-lt"/>
                <a:cs typeface="Arial" pitchFamily="34" charset="0"/>
              </a:rPr>
              <a:t>trabajo </a:t>
            </a:r>
            <a:r>
              <a:rPr lang="es-CO" sz="2800" i="1" smtClean="0">
                <a:solidFill>
                  <a:srgbClr val="7030A0"/>
                </a:solidFill>
                <a:latin typeface="+mn-lt"/>
                <a:cs typeface="Arial" pitchFamily="34" charset="0"/>
              </a:rPr>
              <a:t>ha delegado a  </a:t>
            </a:r>
            <a:r>
              <a:rPr lang="es-CO" sz="2800" i="1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la Secretaria </a:t>
            </a:r>
            <a:r>
              <a:rPr lang="es-CO" sz="2800" i="1" dirty="0">
                <a:solidFill>
                  <a:srgbClr val="7030A0"/>
                </a:solidFill>
                <a:latin typeface="+mn-lt"/>
                <a:cs typeface="Arial" pitchFamily="34" charset="0"/>
              </a:rPr>
              <a:t>General de la Gobernación de Cundinamarca.</a:t>
            </a:r>
          </a:p>
        </p:txBody>
      </p:sp>
    </p:spTree>
    <p:extLst>
      <p:ext uri="{BB962C8B-B14F-4D97-AF65-F5344CB8AC3E}">
        <p14:creationId xmlns:p14="http://schemas.microsoft.com/office/powerpoint/2010/main" val="35430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19920" y="1691452"/>
            <a:ext cx="7322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7030A0"/>
                </a:solidFill>
                <a:latin typeface="Flama-Medium"/>
              </a:rPr>
              <a:t>1.6. PLAN DE MEJORAMIENTO ARCHIVÍSTICO</a:t>
            </a:r>
            <a:endParaRPr lang="es-CO" sz="3200" b="1" dirty="0">
              <a:solidFill>
                <a:srgbClr val="7030A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21227" y="3356560"/>
            <a:ext cx="33227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Se 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refleja para la vigencia 2020, el plan de mejoramiento archivístico con un cierre del 98% presentando todas las acciones con sus respectivas evidencias y subsanar los hallazgos relacionados.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769" y="2339725"/>
            <a:ext cx="3777701" cy="2306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804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ube 4"/>
          <p:cNvSpPr/>
          <p:nvPr/>
        </p:nvSpPr>
        <p:spPr>
          <a:xfrm>
            <a:off x="1566802" y="191070"/>
            <a:ext cx="8850572" cy="578664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2848392" y="1222346"/>
            <a:ext cx="587195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7030A0"/>
                </a:solidFill>
              </a:rPr>
              <a:t>VISIÓN ESTRATÉGICA</a:t>
            </a:r>
          </a:p>
          <a:p>
            <a:endParaRPr lang="es-CO" b="1" dirty="0" smtClean="0">
              <a:solidFill>
                <a:srgbClr val="7030A0"/>
              </a:solidFill>
            </a:endParaRPr>
          </a:p>
          <a:p>
            <a:pPr algn="just"/>
            <a:r>
              <a:rPr lang="es-CO" sz="2000" dirty="0" smtClean="0"/>
              <a:t>“</a:t>
            </a:r>
            <a:r>
              <a:rPr lang="es-CO" sz="2000" dirty="0"/>
              <a:t>Fortalecer la Dirección de Gestión Documental con la implementación y seguimiento a las herramientas archivísticas que permiten tener un modelo público más eficiente y transparente, con sistemas que garanticen la preservación y conservación de los documentos a través del tiempo y la memoria institucional de la Gobernación y con programas de documentos electrónicos que mejoren la disponibilidad, accesibilidad e integralidad de la información.”</a:t>
            </a:r>
          </a:p>
        </p:txBody>
      </p:sp>
    </p:spTree>
    <p:extLst>
      <p:ext uri="{BB962C8B-B14F-4D97-AF65-F5344CB8AC3E}">
        <p14:creationId xmlns:p14="http://schemas.microsoft.com/office/powerpoint/2010/main" val="9361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2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 descr="Manual Sistema Integrado de Conservación – SIC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12" descr="Manual Sistema Integrado de Conservación – SIC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545309" y="2193456"/>
            <a:ext cx="72264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 smtClean="0">
                <a:solidFill>
                  <a:srgbClr val="7030A0"/>
                </a:solidFill>
              </a:rPr>
              <a:t>PINAR </a:t>
            </a:r>
          </a:p>
          <a:p>
            <a:pPr algn="ctr"/>
            <a:r>
              <a:rPr lang="es-CO" dirty="0">
                <a:solidFill>
                  <a:srgbClr val="7030A0"/>
                </a:solidFill>
              </a:rPr>
              <a:t> </a:t>
            </a:r>
            <a:r>
              <a:rPr lang="es-CO" sz="2800" b="1" dirty="0" smtClean="0">
                <a:solidFill>
                  <a:srgbClr val="7030A0"/>
                </a:solidFill>
              </a:rPr>
              <a:t>PLAN INSTITUCIONAL DE ARCHIVOS</a:t>
            </a:r>
            <a:endParaRPr lang="es-CO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080680" y="2029683"/>
            <a:ext cx="5923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rgbClr val="7030A0"/>
                </a:solidFill>
                <a:latin typeface="Flama-Medium"/>
              </a:rPr>
              <a:t>1.1 IDENTIFICACIÓN </a:t>
            </a:r>
            <a:r>
              <a:rPr lang="es-CO" sz="4000" b="1" dirty="0">
                <a:solidFill>
                  <a:srgbClr val="7030A0"/>
                </a:solidFill>
                <a:latin typeface="Flama-Medium"/>
              </a:rPr>
              <a:t>DE LA </a:t>
            </a:r>
            <a:r>
              <a:rPr lang="es-CO" sz="4000" b="1" dirty="0" smtClean="0">
                <a:solidFill>
                  <a:srgbClr val="7030A0"/>
                </a:solidFill>
                <a:latin typeface="Flama-Medium"/>
              </a:rPr>
              <a:t>SITUACIÓN </a:t>
            </a:r>
            <a:r>
              <a:rPr lang="es-CO" sz="4000" b="1" dirty="0">
                <a:solidFill>
                  <a:srgbClr val="7030A0"/>
                </a:solidFill>
                <a:latin typeface="Flama-Medium"/>
              </a:rPr>
              <a:t>ACTUAL</a:t>
            </a:r>
            <a:endParaRPr lang="es-CO" sz="4000" b="1" dirty="0">
              <a:solidFill>
                <a:srgbClr val="7030A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886" y="1614185"/>
            <a:ext cx="2135997" cy="27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618533"/>
              </p:ext>
            </p:extLst>
          </p:nvPr>
        </p:nvGraphicFramePr>
        <p:xfrm>
          <a:off x="2388359" y="655094"/>
          <a:ext cx="7356143" cy="24616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20871"/>
                <a:gridCol w="4135272"/>
              </a:tblGrid>
              <a:tr h="765635">
                <a:tc>
                  <a:txBody>
                    <a:bodyPr/>
                    <a:lstStyle/>
                    <a:p>
                      <a:pPr algn="ctr"/>
                      <a:r>
                        <a:rPr lang="es-CO" sz="2400" u="sng" dirty="0" smtClean="0"/>
                        <a:t>METODOLOGIA PINAR</a:t>
                      </a:r>
                      <a:endParaRPr lang="es-CO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u="sng" dirty="0" smtClean="0"/>
                        <a:t>ACTUALIDAD GOBERNACIÓN</a:t>
                      </a:r>
                      <a:endParaRPr lang="es-CO" sz="2400" u="sng" dirty="0"/>
                    </a:p>
                  </a:txBody>
                  <a:tcPr/>
                </a:tc>
              </a:tr>
              <a:tr h="1696057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solidFill>
                            <a:srgbClr val="7030A0"/>
                          </a:solidFill>
                        </a:rPr>
                        <a:t>Diagnóstico integral del archivo</a:t>
                      </a:r>
                      <a:endParaRPr lang="es-CO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dirty="0" smtClean="0">
                          <a:solidFill>
                            <a:srgbClr val="7030A0"/>
                          </a:solidFill>
                        </a:rPr>
                        <a:t>Se realizó Diagnóstico integral de  Archivo 2019, Diagnóstico medio ambiental, infraestructura,  locativos.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34235" y="3318637"/>
            <a:ext cx="2251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u="sng" dirty="0">
                <a:solidFill>
                  <a:srgbClr val="7030A0"/>
                </a:solidFill>
              </a:rPr>
              <a:t>¿</a:t>
            </a:r>
            <a:r>
              <a:rPr lang="es-CO" sz="2000" b="1" u="sng" dirty="0" smtClean="0">
                <a:solidFill>
                  <a:srgbClr val="7030A0"/>
                </a:solidFill>
              </a:rPr>
              <a:t>QUE PERMITE?</a:t>
            </a:r>
            <a:endParaRPr lang="es-CO" sz="2000" b="1" u="sng" dirty="0">
              <a:solidFill>
                <a:srgbClr val="7030A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88359" y="3924289"/>
            <a:ext cx="7103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rgbClr val="7030A0"/>
                </a:solidFill>
              </a:rPr>
              <a:t>El </a:t>
            </a:r>
            <a:r>
              <a:rPr lang="es-CO" sz="2400" dirty="0">
                <a:solidFill>
                  <a:srgbClr val="7030A0"/>
                </a:solidFill>
              </a:rPr>
              <a:t>Diagnóstico integral del </a:t>
            </a:r>
            <a:r>
              <a:rPr lang="es-CO" sz="2400" dirty="0" smtClean="0">
                <a:solidFill>
                  <a:srgbClr val="7030A0"/>
                </a:solidFill>
              </a:rPr>
              <a:t>archivo permiten </a:t>
            </a:r>
            <a:r>
              <a:rPr lang="es-CO" sz="2400" dirty="0">
                <a:solidFill>
                  <a:srgbClr val="7030A0"/>
                </a:solidFill>
              </a:rPr>
              <a:t>visualizar aspectos de identificación, infraestructura, almacenamiento, conservación y aspectos archivísticos. </a:t>
            </a:r>
          </a:p>
        </p:txBody>
      </p:sp>
    </p:spTree>
    <p:extLst>
      <p:ext uri="{BB962C8B-B14F-4D97-AF65-F5344CB8AC3E}">
        <p14:creationId xmlns:p14="http://schemas.microsoft.com/office/powerpoint/2010/main" val="39056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849272" y="2323013"/>
            <a:ext cx="4686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rgbClr val="7030A0"/>
                </a:solidFill>
                <a:latin typeface="Flama-Medium"/>
              </a:rPr>
              <a:t>1.2 MAPAS DE RIESGO </a:t>
            </a:r>
            <a:endParaRPr lang="es-CO" sz="4000" b="1" dirty="0">
              <a:solidFill>
                <a:srgbClr val="7030A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768" y="1198687"/>
            <a:ext cx="2950555" cy="3572092"/>
          </a:xfrm>
          <a:prstGeom prst="rect">
            <a:avLst/>
          </a:prstGeom>
          <a:effectLst>
            <a:reflection endPos="16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98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3881" t="21782" r="16206" b="45382"/>
          <a:stretch/>
        </p:blipFill>
        <p:spPr>
          <a:xfrm>
            <a:off x="8102014" y="2030191"/>
            <a:ext cx="3915994" cy="3630305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591528"/>
              </p:ext>
            </p:extLst>
          </p:nvPr>
        </p:nvGraphicFramePr>
        <p:xfrm>
          <a:off x="1542197" y="1160061"/>
          <a:ext cx="7356143" cy="24616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20871"/>
                <a:gridCol w="4135272"/>
              </a:tblGrid>
              <a:tr h="765635">
                <a:tc>
                  <a:txBody>
                    <a:bodyPr/>
                    <a:lstStyle/>
                    <a:p>
                      <a:pPr algn="ctr"/>
                      <a:r>
                        <a:rPr lang="es-CO" sz="2400" u="sng" dirty="0" smtClean="0"/>
                        <a:t>METODOLOGIA PINAR</a:t>
                      </a:r>
                      <a:endParaRPr lang="es-CO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u="sng" dirty="0" smtClean="0"/>
                        <a:t>ACTUALIDAD GOBERNACIÓN</a:t>
                      </a:r>
                      <a:endParaRPr lang="es-CO" sz="2400" u="sng" dirty="0"/>
                    </a:p>
                  </a:txBody>
                  <a:tcPr/>
                </a:tc>
              </a:tr>
              <a:tr h="1696057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 smtClean="0">
                          <a:solidFill>
                            <a:srgbClr val="7030A0"/>
                          </a:solidFill>
                        </a:rPr>
                        <a:t>Mapas de Riesgo</a:t>
                      </a:r>
                      <a:endParaRPr lang="es-CO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dirty="0" smtClean="0">
                          <a:solidFill>
                            <a:srgbClr val="7030A0"/>
                          </a:solidFill>
                        </a:rPr>
                        <a:t>Los riesgos se pueden consultar desde la caracterización de cada proceso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4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Qué es un gestor documental? - ATS Gestión Docum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3862317" y="271473"/>
            <a:ext cx="5117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DESCRIPCION DEL RIESGO </a:t>
            </a:r>
            <a:endParaRPr lang="es-CO" sz="24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390919" y="745274"/>
            <a:ext cx="9156879" cy="7837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2000" b="1" dirty="0" smtClean="0">
                <a:solidFill>
                  <a:srgbClr val="7030A0"/>
                </a:solidFill>
              </a:rPr>
              <a:t>La Dirección de Gestión Documental, ha identificado dos riesgos que son de orden operativo.</a:t>
            </a:r>
            <a:endParaRPr lang="es-CO" sz="2000" b="1" dirty="0">
              <a:solidFill>
                <a:srgbClr val="7030A0"/>
              </a:solidFill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5218197" y="1516347"/>
            <a:ext cx="1055010" cy="60320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redondeado 5"/>
          <p:cNvSpPr/>
          <p:nvPr/>
        </p:nvSpPr>
        <p:spPr>
          <a:xfrm>
            <a:off x="1385633" y="2140087"/>
            <a:ext cx="9156878" cy="1386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2000" b="1" dirty="0" smtClean="0">
                <a:solidFill>
                  <a:srgbClr val="7030A0"/>
                </a:solidFill>
              </a:rPr>
              <a:t>PERDIDA DE INFORMACIÓN: La perdida de información puede ocasionar perdida de credibilidad en la organización y generar reprocesos administrativos. </a:t>
            </a:r>
          </a:p>
          <a:p>
            <a:pPr algn="just"/>
            <a:r>
              <a:rPr lang="es-CO" sz="2000" b="1" dirty="0" smtClean="0">
                <a:solidFill>
                  <a:srgbClr val="7030A0"/>
                </a:solidFill>
              </a:rPr>
              <a:t>Las causas de la perdida de información se generan por no seguir los procedimientos establecidos para la solicitud y préstamo de documentos.</a:t>
            </a:r>
            <a:endParaRPr lang="es-CO" sz="2000" b="1" dirty="0">
              <a:solidFill>
                <a:srgbClr val="7030A0"/>
              </a:solidFill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5218197" y="3547036"/>
            <a:ext cx="1055010" cy="6391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redondeado 10"/>
          <p:cNvSpPr/>
          <p:nvPr/>
        </p:nvSpPr>
        <p:spPr>
          <a:xfrm>
            <a:off x="1385633" y="4211514"/>
            <a:ext cx="9156878" cy="15020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2000" b="1" dirty="0" smtClean="0">
                <a:solidFill>
                  <a:srgbClr val="7030A0"/>
                </a:solidFill>
              </a:rPr>
              <a:t>APLICACIÓN DE INSTRUMENTOS ARCHIVÍSTICOS: El no cumplimiento de los lineamientos, guías, protocolos y procedimientos establecidos para la gestión documental de la entidad, generan: Fondos acumulados, incumple con la normatividad para la transparencia administrativa y genera deterioro de los documentos.</a:t>
            </a:r>
            <a:endParaRPr lang="es-CO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19920" y="462733"/>
            <a:ext cx="73220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7030A0"/>
                </a:solidFill>
                <a:latin typeface="Flama-Medium"/>
              </a:rPr>
              <a:t>1.3 PLANES DE MEJORAMIENTO GENERADOS A PARTIR DE LAS AUDITORÍAS INTERNAS Y EXTERNAS </a:t>
            </a:r>
            <a:endParaRPr lang="es-CO" sz="3200" b="1" dirty="0">
              <a:solidFill>
                <a:srgbClr val="7030A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809" y="2524836"/>
            <a:ext cx="3269264" cy="32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4753</TotalTime>
  <Words>1160</Words>
  <Application>Microsoft Office PowerPoint</Application>
  <PresentationFormat>Panorámica</PresentationFormat>
  <Paragraphs>118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Flama-Medium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maryluz rozo rodriguez</dc:creator>
  <cp:lastModifiedBy>Nelly de Jesus Marta Gaviria</cp:lastModifiedBy>
  <cp:revision>219</cp:revision>
  <dcterms:created xsi:type="dcterms:W3CDTF">2020-01-17T16:42:19Z</dcterms:created>
  <dcterms:modified xsi:type="dcterms:W3CDTF">2021-01-29T22:48:21Z</dcterms:modified>
</cp:coreProperties>
</file>