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97" r:id="rId9"/>
    <p:sldId id="292" r:id="rId10"/>
    <p:sldId id="303" r:id="rId11"/>
    <p:sldId id="266" r:id="rId12"/>
    <p:sldId id="265" r:id="rId13"/>
    <p:sldId id="268" r:id="rId14"/>
    <p:sldId id="272" r:id="rId15"/>
    <p:sldId id="264" r:id="rId16"/>
    <p:sldId id="291" r:id="rId17"/>
    <p:sldId id="307" r:id="rId18"/>
    <p:sldId id="270" r:id="rId19"/>
    <p:sldId id="289" r:id="rId20"/>
    <p:sldId id="277" r:id="rId21"/>
    <p:sldId id="271" r:id="rId22"/>
    <p:sldId id="290" r:id="rId23"/>
    <p:sldId id="276" r:id="rId24"/>
    <p:sldId id="287" r:id="rId25"/>
    <p:sldId id="298" r:id="rId26"/>
    <p:sldId id="299" r:id="rId27"/>
    <p:sldId id="274" r:id="rId28"/>
    <p:sldId id="293" r:id="rId29"/>
    <p:sldId id="273" r:id="rId30"/>
    <p:sldId id="279" r:id="rId31"/>
    <p:sldId id="294" r:id="rId32"/>
    <p:sldId id="304" r:id="rId33"/>
    <p:sldId id="302" r:id="rId34"/>
    <p:sldId id="306" r:id="rId35"/>
    <p:sldId id="301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285" r:id="rId45"/>
    <p:sldId id="286" r:id="rId46"/>
    <p:sldId id="258" r:id="rId4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5426"/>
    <a:srgbClr val="FF9900"/>
    <a:srgbClr val="1CA9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52" autoAdjust="0"/>
  </p:normalViewPr>
  <p:slideViewPr>
    <p:cSldViewPr snapToGrid="0" snapToObjects="1">
      <p:cViewPr>
        <p:scale>
          <a:sx n="60" d="100"/>
          <a:sy n="60" d="100"/>
        </p:scale>
        <p:origin x="-135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RIS%20ANALIDA%20LOZANO\INGRESOS%20TESORERIA\INGRESOS%2031%20DICIEMBRE%20DE%2020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RIS%20ANALIDA%20LOZANO\INGRESOS%20TESORERIA\INGRESOS%2031%20DICIEMBRE%20DE%20201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RIS%20ANALIDA%20LOZANO\EJECUCIONES%20PRESUPUESTALES\EJECUCION%20DEFINITIVA%202018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RIS%20ANALIDA%20LOZANO\RENDICION%20CUENTAS%20BENEFICENCIA\GRAFICOS%20RENDICION%20DE%20CUENTA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RIS%20ANALIDA%20LOZANO\SIAC\Informacion%20PQR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RIS%20ANALIDA%20LOZANO\SIAC\Informacion%20PQR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RIS%20ANALIDA%20LOZANO\SIAC\Informacion%20PQR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RIS%20ANALIDA%20LOZANO\SIAC\Informacion%20PQR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RIS%20ANALIDA%20LOZANO\SIAC\Informacion%20PQ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view3D>
      <c:rAngAx val="1"/>
    </c:view3D>
    <c:plotArea>
      <c:layout>
        <c:manualLayout>
          <c:layoutTarget val="inner"/>
          <c:xMode val="edge"/>
          <c:yMode val="edge"/>
          <c:x val="0.17307463361338207"/>
          <c:y val="5.1400554097404488E-2"/>
          <c:w val="0.78239900036419008"/>
          <c:h val="0.46810148731408635"/>
        </c:manualLayout>
      </c:layout>
      <c:bar3DChart>
        <c:barDir val="col"/>
        <c:grouping val="clustered"/>
        <c:ser>
          <c:idx val="0"/>
          <c:order val="0"/>
          <c:tx>
            <c:strRef>
              <c:f>'GRAFICOS 2018'!$B$1</c:f>
              <c:strCache>
                <c:ptCount val="1"/>
                <c:pt idx="0">
                  <c:v>PRESUPUESTO</c:v>
                </c:pt>
              </c:strCache>
            </c:strRef>
          </c:tx>
          <c:cat>
            <c:strRef>
              <c:f>'GRAFICOS 2018'!$A$2:$A$15</c:f>
              <c:strCache>
                <c:ptCount val="14"/>
                <c:pt idx="0">
                  <c:v>RENTAS PROPIAS</c:v>
                </c:pt>
                <c:pt idx="1">
                  <c:v>INGRESOS CORRIENTES (NO TRIBUTARIOS)</c:v>
                </c:pt>
                <c:pt idx="2">
                  <c:v>VENTA DE BIENES Y SERVICIOS (RENTAS CONTRACTUALES)</c:v>
                </c:pt>
                <c:pt idx="3">
                  <c:v>Venta de Servicios de Protección Social</c:v>
                </c:pt>
                <c:pt idx="4">
                  <c:v>Pensiones Asistenciales</c:v>
                </c:pt>
                <c:pt idx="5">
                  <c:v>Arrendamientos</c:v>
                </c:pt>
                <c:pt idx="6">
                  <c:v>Contratos con Municipios de Cundinamarca</c:v>
                </c:pt>
                <c:pt idx="7">
                  <c:v>Otros  Ingresos</c:v>
                </c:pt>
                <c:pt idx="8">
                  <c:v>RECURSOS DE CAPITAL</c:v>
                </c:pt>
                <c:pt idx="9">
                  <c:v>RENDIMIENTOS FINANCIEROS</c:v>
                </c:pt>
                <c:pt idx="10">
                  <c:v>RECURSOS DEL BALANCE EXCEDENTES FINANCIEROS (Saldos Bancarios 2017)</c:v>
                </c:pt>
                <c:pt idx="11">
                  <c:v>OTROS RECURSOS DE CAPITAL</c:v>
                </c:pt>
                <c:pt idx="12">
                  <c:v>Participación Proyectos Fiduciarios</c:v>
                </c:pt>
                <c:pt idx="13">
                  <c:v>Venta de Activos</c:v>
                </c:pt>
              </c:strCache>
            </c:strRef>
          </c:cat>
          <c:val>
            <c:numRef>
              <c:f>'GRAFICOS 2018'!$B$2:$B$15</c:f>
              <c:numCache>
                <c:formatCode>_(* #,##0_);_(* \(#,##0\);_(* "-"??_);_(@_)</c:formatCode>
                <c:ptCount val="14"/>
                <c:pt idx="0">
                  <c:v>50838377492</c:v>
                </c:pt>
                <c:pt idx="1">
                  <c:v>21366072518</c:v>
                </c:pt>
                <c:pt idx="2">
                  <c:v>19214688518</c:v>
                </c:pt>
                <c:pt idx="3">
                  <c:v>12853290518</c:v>
                </c:pt>
                <c:pt idx="4">
                  <c:v>830000000</c:v>
                </c:pt>
                <c:pt idx="5">
                  <c:v>5531398000</c:v>
                </c:pt>
                <c:pt idx="6">
                  <c:v>1660000000</c:v>
                </c:pt>
                <c:pt idx="7">
                  <c:v>491384000</c:v>
                </c:pt>
                <c:pt idx="8">
                  <c:v>29472304974</c:v>
                </c:pt>
                <c:pt idx="9">
                  <c:v>456000000</c:v>
                </c:pt>
                <c:pt idx="10">
                  <c:v>8768802704</c:v>
                </c:pt>
                <c:pt idx="11">
                  <c:v>20247502270</c:v>
                </c:pt>
                <c:pt idx="12">
                  <c:v>0</c:v>
                </c:pt>
                <c:pt idx="13">
                  <c:v>20247502270</c:v>
                </c:pt>
              </c:numCache>
            </c:numRef>
          </c:val>
        </c:ser>
        <c:ser>
          <c:idx val="1"/>
          <c:order val="1"/>
          <c:tx>
            <c:strRef>
              <c:f>'GRAFICOS 2018'!$C$1</c:f>
              <c:strCache>
                <c:ptCount val="1"/>
                <c:pt idx="0">
                  <c:v>EJECUTADO</c:v>
                </c:pt>
              </c:strCache>
            </c:strRef>
          </c:tx>
          <c:cat>
            <c:strRef>
              <c:f>'GRAFICOS 2018'!$A$2:$A$15</c:f>
              <c:strCache>
                <c:ptCount val="14"/>
                <c:pt idx="0">
                  <c:v>RENTAS PROPIAS</c:v>
                </c:pt>
                <c:pt idx="1">
                  <c:v>INGRESOS CORRIENTES (NO TRIBUTARIOS)</c:v>
                </c:pt>
                <c:pt idx="2">
                  <c:v>VENTA DE BIENES Y SERVICIOS (RENTAS CONTRACTUALES)</c:v>
                </c:pt>
                <c:pt idx="3">
                  <c:v>Venta de Servicios de Protección Social</c:v>
                </c:pt>
                <c:pt idx="4">
                  <c:v>Pensiones Asistenciales</c:v>
                </c:pt>
                <c:pt idx="5">
                  <c:v>Arrendamientos</c:v>
                </c:pt>
                <c:pt idx="6">
                  <c:v>Contratos con Municipios de Cundinamarca</c:v>
                </c:pt>
                <c:pt idx="7">
                  <c:v>Otros  Ingresos</c:v>
                </c:pt>
                <c:pt idx="8">
                  <c:v>RECURSOS DE CAPITAL</c:v>
                </c:pt>
                <c:pt idx="9">
                  <c:v>RENDIMIENTOS FINANCIEROS</c:v>
                </c:pt>
                <c:pt idx="10">
                  <c:v>RECURSOS DEL BALANCE EXCEDENTES FINANCIEROS (Saldos Bancarios 2017)</c:v>
                </c:pt>
                <c:pt idx="11">
                  <c:v>OTROS RECURSOS DE CAPITAL</c:v>
                </c:pt>
                <c:pt idx="12">
                  <c:v>Participación Proyectos Fiduciarios</c:v>
                </c:pt>
                <c:pt idx="13">
                  <c:v>Venta de Activos</c:v>
                </c:pt>
              </c:strCache>
            </c:strRef>
          </c:cat>
          <c:val>
            <c:numRef>
              <c:f>'GRAFICOS 2018'!$C$2:$C$15</c:f>
              <c:numCache>
                <c:formatCode>_(* #,##0_);_(* \(#,##0\);_(* "-"??_);_(@_)</c:formatCode>
                <c:ptCount val="14"/>
                <c:pt idx="0">
                  <c:v>42969264396</c:v>
                </c:pt>
                <c:pt idx="1">
                  <c:v>25834894339</c:v>
                </c:pt>
                <c:pt idx="2">
                  <c:v>22200524832</c:v>
                </c:pt>
                <c:pt idx="3">
                  <c:v>16975224312</c:v>
                </c:pt>
                <c:pt idx="4">
                  <c:v>187527999</c:v>
                </c:pt>
                <c:pt idx="5">
                  <c:v>5037772521</c:v>
                </c:pt>
                <c:pt idx="6">
                  <c:v>2464315296</c:v>
                </c:pt>
                <c:pt idx="7">
                  <c:v>1170054211</c:v>
                </c:pt>
                <c:pt idx="8">
                  <c:v>17134370057</c:v>
                </c:pt>
                <c:pt idx="9">
                  <c:v>295768066</c:v>
                </c:pt>
                <c:pt idx="10">
                  <c:v>8768802704</c:v>
                </c:pt>
                <c:pt idx="11">
                  <c:v>8069799287</c:v>
                </c:pt>
                <c:pt idx="12">
                  <c:v>230324160</c:v>
                </c:pt>
                <c:pt idx="13">
                  <c:v>7839475127</c:v>
                </c:pt>
              </c:numCache>
            </c:numRef>
          </c:val>
        </c:ser>
        <c:shape val="box"/>
        <c:axId val="66540672"/>
        <c:axId val="66542208"/>
        <c:axId val="0"/>
      </c:bar3DChart>
      <c:catAx>
        <c:axId val="66540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66542208"/>
        <c:crosses val="autoZero"/>
        <c:auto val="1"/>
        <c:lblAlgn val="ctr"/>
        <c:lblOffset val="100"/>
      </c:catAx>
      <c:valAx>
        <c:axId val="66542208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txPr>
          <a:bodyPr/>
          <a:lstStyle/>
          <a:p>
            <a:pPr>
              <a:defRPr sz="1600"/>
            </a:pPr>
            <a:endParaRPr lang="es-CO"/>
          </a:p>
        </c:txPr>
        <c:crossAx val="665406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es-CO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s-CO"/>
          </a:p>
        </c:txPr>
      </c:legendEntry>
      <c:layout>
        <c:manualLayout>
          <c:xMode val="edge"/>
          <c:yMode val="edge"/>
          <c:x val="0.37837659646611166"/>
          <c:y val="5.7560128193856724E-2"/>
          <c:w val="0.37246084350907643"/>
          <c:h val="8.761166494986361E-2"/>
        </c:manualLayout>
      </c:layout>
      <c:txPr>
        <a:bodyPr/>
        <a:lstStyle/>
        <a:p>
          <a:pPr>
            <a:defRPr sz="1800"/>
          </a:pPr>
          <a:endParaRPr lang="es-CO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view3D>
      <c:rAngAx val="1"/>
    </c:view3D>
    <c:plotArea>
      <c:layout>
        <c:manualLayout>
          <c:layoutTarget val="inner"/>
          <c:xMode val="edge"/>
          <c:yMode val="edge"/>
          <c:x val="0.13380873165462773"/>
          <c:y val="3.4128789089011458E-2"/>
          <c:w val="0.86405033610463211"/>
          <c:h val="0.51428402688826347"/>
        </c:manualLayout>
      </c:layout>
      <c:bar3DChart>
        <c:barDir val="col"/>
        <c:grouping val="clustered"/>
        <c:ser>
          <c:idx val="0"/>
          <c:order val="0"/>
          <c:tx>
            <c:strRef>
              <c:f>'2017 Y 2018'!$B$1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'2017 Y 2018'!$A$2:$A$17</c:f>
              <c:strCache>
                <c:ptCount val="16"/>
                <c:pt idx="0">
                  <c:v>RENTAS PROPIAS</c:v>
                </c:pt>
                <c:pt idx="1">
                  <c:v>INGRESOS CORRIENTES (NO TRIBUTARIOS)</c:v>
                </c:pt>
                <c:pt idx="2">
                  <c:v>VENTA DE BIENES Y SERVICIOS</c:v>
                </c:pt>
                <c:pt idx="3">
                  <c:v>Venta de Servicios de Protección Social</c:v>
                </c:pt>
                <c:pt idx="4">
                  <c:v>Pensiones Asistenciales</c:v>
                </c:pt>
                <c:pt idx="5">
                  <c:v>Arrendamientos</c:v>
                </c:pt>
                <c:pt idx="6">
                  <c:v>Contratos con Municipios de Cundinamarca</c:v>
                </c:pt>
                <c:pt idx="7">
                  <c:v>Otros  Ingresos</c:v>
                </c:pt>
                <c:pt idx="8">
                  <c:v>RECURSOS DE CAPITAL</c:v>
                </c:pt>
                <c:pt idx="9">
                  <c:v>RENDIMIENTOS FINANCIEROS</c:v>
                </c:pt>
                <c:pt idx="10">
                  <c:v>RECURSOS DEL BALANCE EXCEDENTES FINANCIEROS </c:v>
                </c:pt>
                <c:pt idx="11">
                  <c:v>OTROS RECURSOS DE CAPITAL</c:v>
                </c:pt>
                <c:pt idx="12">
                  <c:v>Participación Proyectos Fiduciarios</c:v>
                </c:pt>
                <c:pt idx="13">
                  <c:v>Venta de Activos</c:v>
                </c:pt>
                <c:pt idx="14">
                  <c:v>TRANSFERENCIAS DEL DEPARTAMENTO</c:v>
                </c:pt>
                <c:pt idx="15">
                  <c:v>TOTAL GENERAL</c:v>
                </c:pt>
              </c:strCache>
            </c:strRef>
          </c:cat>
          <c:val>
            <c:numRef>
              <c:f>'2017 Y 2018'!$B$2:$B$17</c:f>
              <c:numCache>
                <c:formatCode>_(* #,##0_);_(* \(#,##0\);_(* "-"??_);_(@_)</c:formatCode>
                <c:ptCount val="16"/>
                <c:pt idx="0">
                  <c:v>38448639801</c:v>
                </c:pt>
                <c:pt idx="1">
                  <c:v>19745187545</c:v>
                </c:pt>
                <c:pt idx="2">
                  <c:v>16105807048</c:v>
                </c:pt>
                <c:pt idx="3">
                  <c:v>9986581656</c:v>
                </c:pt>
                <c:pt idx="4">
                  <c:v>629736280</c:v>
                </c:pt>
                <c:pt idx="5">
                  <c:v>5489489112</c:v>
                </c:pt>
                <c:pt idx="6">
                  <c:v>2640189914</c:v>
                </c:pt>
                <c:pt idx="7">
                  <c:v>999190582</c:v>
                </c:pt>
                <c:pt idx="8">
                  <c:v>18703452256</c:v>
                </c:pt>
                <c:pt idx="9">
                  <c:v>825803203</c:v>
                </c:pt>
                <c:pt idx="10">
                  <c:v>8947219053</c:v>
                </c:pt>
                <c:pt idx="11">
                  <c:v>8930430000</c:v>
                </c:pt>
                <c:pt idx="12">
                  <c:v>8672830000</c:v>
                </c:pt>
                <c:pt idx="13">
                  <c:v>257600000</c:v>
                </c:pt>
                <c:pt idx="14">
                  <c:v>11800000000</c:v>
                </c:pt>
                <c:pt idx="15">
                  <c:v>50248639801</c:v>
                </c:pt>
              </c:numCache>
            </c:numRef>
          </c:val>
        </c:ser>
        <c:ser>
          <c:idx val="1"/>
          <c:order val="1"/>
          <c:tx>
            <c:strRef>
              <c:f>'2017 Y 2018'!$C$1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'2017 Y 2018'!$A$2:$A$17</c:f>
              <c:strCache>
                <c:ptCount val="16"/>
                <c:pt idx="0">
                  <c:v>RENTAS PROPIAS</c:v>
                </c:pt>
                <c:pt idx="1">
                  <c:v>INGRESOS CORRIENTES (NO TRIBUTARIOS)</c:v>
                </c:pt>
                <c:pt idx="2">
                  <c:v>VENTA DE BIENES Y SERVICIOS</c:v>
                </c:pt>
                <c:pt idx="3">
                  <c:v>Venta de Servicios de Protección Social</c:v>
                </c:pt>
                <c:pt idx="4">
                  <c:v>Pensiones Asistenciales</c:v>
                </c:pt>
                <c:pt idx="5">
                  <c:v>Arrendamientos</c:v>
                </c:pt>
                <c:pt idx="6">
                  <c:v>Contratos con Municipios de Cundinamarca</c:v>
                </c:pt>
                <c:pt idx="7">
                  <c:v>Otros  Ingresos</c:v>
                </c:pt>
                <c:pt idx="8">
                  <c:v>RECURSOS DE CAPITAL</c:v>
                </c:pt>
                <c:pt idx="9">
                  <c:v>RENDIMIENTOS FINANCIEROS</c:v>
                </c:pt>
                <c:pt idx="10">
                  <c:v>RECURSOS DEL BALANCE EXCEDENTES FINANCIEROS </c:v>
                </c:pt>
                <c:pt idx="11">
                  <c:v>OTROS RECURSOS DE CAPITAL</c:v>
                </c:pt>
                <c:pt idx="12">
                  <c:v>Participación Proyectos Fiduciarios</c:v>
                </c:pt>
                <c:pt idx="13">
                  <c:v>Venta de Activos</c:v>
                </c:pt>
                <c:pt idx="14">
                  <c:v>TRANSFERENCIAS DEL DEPARTAMENTO</c:v>
                </c:pt>
                <c:pt idx="15">
                  <c:v>TOTAL GENERAL</c:v>
                </c:pt>
              </c:strCache>
            </c:strRef>
          </c:cat>
          <c:val>
            <c:numRef>
              <c:f>'2017 Y 2018'!$C$2:$C$17</c:f>
              <c:numCache>
                <c:formatCode>_(* #,##0_);_(* \(#,##0\);_(* "-"??_);_(@_)</c:formatCode>
                <c:ptCount val="16"/>
                <c:pt idx="0">
                  <c:v>42969264396</c:v>
                </c:pt>
                <c:pt idx="1">
                  <c:v>25834894339</c:v>
                </c:pt>
                <c:pt idx="2">
                  <c:v>22200524832</c:v>
                </c:pt>
                <c:pt idx="3">
                  <c:v>16975224312</c:v>
                </c:pt>
                <c:pt idx="4">
                  <c:v>187527999</c:v>
                </c:pt>
                <c:pt idx="5">
                  <c:v>5037772521</c:v>
                </c:pt>
                <c:pt idx="6">
                  <c:v>2464315296</c:v>
                </c:pt>
                <c:pt idx="7">
                  <c:v>1170054211</c:v>
                </c:pt>
                <c:pt idx="8">
                  <c:v>17134370057</c:v>
                </c:pt>
                <c:pt idx="9">
                  <c:v>295768066</c:v>
                </c:pt>
                <c:pt idx="10">
                  <c:v>8768802704</c:v>
                </c:pt>
                <c:pt idx="11">
                  <c:v>8069799287</c:v>
                </c:pt>
                <c:pt idx="12">
                  <c:v>230324160</c:v>
                </c:pt>
                <c:pt idx="13">
                  <c:v>7839475127</c:v>
                </c:pt>
                <c:pt idx="14">
                  <c:v>0</c:v>
                </c:pt>
                <c:pt idx="15">
                  <c:v>42969264396</c:v>
                </c:pt>
              </c:numCache>
            </c:numRef>
          </c:val>
        </c:ser>
        <c:shape val="box"/>
        <c:axId val="66661760"/>
        <c:axId val="66667648"/>
        <c:axId val="0"/>
      </c:bar3DChart>
      <c:catAx>
        <c:axId val="66661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s-CO"/>
          </a:p>
        </c:txPr>
        <c:crossAx val="66667648"/>
        <c:crosses val="autoZero"/>
        <c:auto val="1"/>
        <c:lblAlgn val="ctr"/>
        <c:lblOffset val="100"/>
      </c:catAx>
      <c:valAx>
        <c:axId val="66667648"/>
        <c:scaling>
          <c:orientation val="minMax"/>
        </c:scaling>
        <c:axPos val="l"/>
        <c:majorGridlines/>
        <c:numFmt formatCode="#,###" sourceLinked="0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66661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687287176413898"/>
          <c:y val="4.0955400533394165E-2"/>
          <c:w val="0.32903594581574142"/>
          <c:h val="8.2463079834017239E-2"/>
        </c:manualLayout>
      </c:layout>
      <c:txPr>
        <a:bodyPr/>
        <a:lstStyle/>
        <a:p>
          <a:pPr>
            <a:defRPr sz="2800"/>
          </a:pPr>
          <a:endParaRPr lang="es-CO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view3D>
      <c:rAngAx val="1"/>
    </c:view3D>
    <c:plotArea>
      <c:layout>
        <c:manualLayout>
          <c:layoutTarget val="inner"/>
          <c:xMode val="edge"/>
          <c:yMode val="edge"/>
          <c:x val="0.21953018372703431"/>
          <c:y val="5.1400554097404488E-2"/>
          <c:w val="0.74983223972003499"/>
          <c:h val="0.4878846803291802"/>
        </c:manualLayout>
      </c:layout>
      <c:bar3DChart>
        <c:barDir val="col"/>
        <c:grouping val="clustered"/>
        <c:ser>
          <c:idx val="0"/>
          <c:order val="0"/>
          <c:tx>
            <c:strRef>
              <c:f>'resumen graficos'!$B$17</c:f>
              <c:strCache>
                <c:ptCount val="1"/>
                <c:pt idx="0">
                  <c:v>PRESUPUESTO</c:v>
                </c:pt>
              </c:strCache>
            </c:strRef>
          </c:tx>
          <c:cat>
            <c:strRef>
              <c:f>'resumen graficos'!$A$18:$A$23</c:f>
              <c:strCache>
                <c:ptCount val="6"/>
                <c:pt idx="0">
                  <c:v>GASTOS FUNCIONAMIENTO</c:v>
                </c:pt>
                <c:pt idx="1">
                  <c:v>GASTOS DE PERSONAL</c:v>
                </c:pt>
                <c:pt idx="2">
                  <c:v>GASTOS GENERALES</c:v>
                </c:pt>
                <c:pt idx="3">
                  <c:v>TRANSFERENCIAS CORRIENTES</c:v>
                </c:pt>
                <c:pt idx="4">
                  <c:v>GASTOS DE INVERSION</c:v>
                </c:pt>
                <c:pt idx="5">
                  <c:v>TOTAL PRESUPUESTO</c:v>
                </c:pt>
              </c:strCache>
            </c:strRef>
          </c:cat>
          <c:val>
            <c:numRef>
              <c:f>'resumen graficos'!$B$18:$B$23</c:f>
              <c:numCache>
                <c:formatCode>#,##0</c:formatCode>
                <c:ptCount val="6"/>
                <c:pt idx="0">
                  <c:v>10663163761</c:v>
                </c:pt>
                <c:pt idx="1">
                  <c:v>5986753750</c:v>
                </c:pt>
                <c:pt idx="2">
                  <c:v>4626569030</c:v>
                </c:pt>
                <c:pt idx="3">
                  <c:v>49840981</c:v>
                </c:pt>
                <c:pt idx="4">
                  <c:v>40175213731</c:v>
                </c:pt>
                <c:pt idx="5">
                  <c:v>50838377492</c:v>
                </c:pt>
              </c:numCache>
            </c:numRef>
          </c:val>
        </c:ser>
        <c:ser>
          <c:idx val="1"/>
          <c:order val="1"/>
          <c:tx>
            <c:strRef>
              <c:f>'resumen graficos'!$C$17</c:f>
              <c:strCache>
                <c:ptCount val="1"/>
                <c:pt idx="0">
                  <c:v>EJECUTADO</c:v>
                </c:pt>
              </c:strCache>
            </c:strRef>
          </c:tx>
          <c:cat>
            <c:strRef>
              <c:f>'resumen graficos'!$A$18:$A$23</c:f>
              <c:strCache>
                <c:ptCount val="6"/>
                <c:pt idx="0">
                  <c:v>GASTOS FUNCIONAMIENTO</c:v>
                </c:pt>
                <c:pt idx="1">
                  <c:v>GASTOS DE PERSONAL</c:v>
                </c:pt>
                <c:pt idx="2">
                  <c:v>GASTOS GENERALES</c:v>
                </c:pt>
                <c:pt idx="3">
                  <c:v>TRANSFERENCIAS CORRIENTES</c:v>
                </c:pt>
                <c:pt idx="4">
                  <c:v>GASTOS DE INVERSION</c:v>
                </c:pt>
                <c:pt idx="5">
                  <c:v>TOTAL PRESUPUESTO</c:v>
                </c:pt>
              </c:strCache>
            </c:strRef>
          </c:cat>
          <c:val>
            <c:numRef>
              <c:f>'resumen graficos'!$C$18:$C$23</c:f>
              <c:numCache>
                <c:formatCode>#,##0</c:formatCode>
                <c:ptCount val="6"/>
                <c:pt idx="0">
                  <c:v>10091680659.67</c:v>
                </c:pt>
                <c:pt idx="1">
                  <c:v>5769401959</c:v>
                </c:pt>
                <c:pt idx="2">
                  <c:v>4275528479</c:v>
                </c:pt>
                <c:pt idx="3">
                  <c:v>46750221.670000002</c:v>
                </c:pt>
                <c:pt idx="4">
                  <c:v>38041719293</c:v>
                </c:pt>
                <c:pt idx="5">
                  <c:v>48133399952.669998</c:v>
                </c:pt>
              </c:numCache>
            </c:numRef>
          </c:val>
        </c:ser>
        <c:shape val="box"/>
        <c:axId val="66697856"/>
        <c:axId val="66703744"/>
        <c:axId val="0"/>
      </c:bar3DChart>
      <c:catAx>
        <c:axId val="66697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s-CO"/>
          </a:p>
        </c:txPr>
        <c:crossAx val="66703744"/>
        <c:crosses val="autoZero"/>
        <c:auto val="1"/>
        <c:lblAlgn val="ctr"/>
        <c:lblOffset val="100"/>
      </c:catAx>
      <c:valAx>
        <c:axId val="66703744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sz="1600"/>
            </a:pPr>
            <a:endParaRPr lang="es-CO"/>
          </a:p>
        </c:txPr>
        <c:crossAx val="6669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71402012248473"/>
          <c:y val="0.12239705573993338"/>
          <c:w val="0.49479651150095438"/>
          <c:h val="8.8763367388993819E-2"/>
        </c:manualLayout>
      </c:layout>
      <c:txPr>
        <a:bodyPr/>
        <a:lstStyle/>
        <a:p>
          <a:pPr>
            <a:defRPr sz="2000"/>
          </a:pPr>
          <a:endParaRPr lang="es-CO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view3D>
      <c:rAngAx val="1"/>
    </c:view3D>
    <c:plotArea>
      <c:layout>
        <c:manualLayout>
          <c:layoutTarget val="inner"/>
          <c:xMode val="edge"/>
          <c:yMode val="edge"/>
          <c:x val="8.9964395119133969E-2"/>
          <c:y val="3.4187897413516202E-2"/>
          <c:w val="0.87795114747146863"/>
          <c:h val="0.65260707452849487"/>
        </c:manualLayout>
      </c:layout>
      <c:bar3DChart>
        <c:barDir val="col"/>
        <c:grouping val="clustered"/>
        <c:ser>
          <c:idx val="0"/>
          <c:order val="0"/>
          <c:tx>
            <c:strRef>
              <c:f>'GASTOS 2017 2018'!$B$1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'GASTOS 2017 2018'!$A$2:$A$7</c:f>
              <c:strCache>
                <c:ptCount val="6"/>
                <c:pt idx="0">
                  <c:v>GASTOS FUNCIONAMIENTO</c:v>
                </c:pt>
                <c:pt idx="1">
                  <c:v>GASTOS DE PERSONAL</c:v>
                </c:pt>
                <c:pt idx="2">
                  <c:v>GASTOS GENERALES</c:v>
                </c:pt>
                <c:pt idx="3">
                  <c:v>TRANSFERENCIAS CORRIENTES</c:v>
                </c:pt>
                <c:pt idx="4">
                  <c:v>GASTOS DE INVERSION</c:v>
                </c:pt>
                <c:pt idx="5">
                  <c:v>TOTAL PRESUPUESTO</c:v>
                </c:pt>
              </c:strCache>
            </c:strRef>
          </c:cat>
          <c:val>
            <c:numRef>
              <c:f>'GASTOS 2017 2018'!$B$2:$B$7</c:f>
              <c:numCache>
                <c:formatCode>#,##0</c:formatCode>
                <c:ptCount val="6"/>
                <c:pt idx="0">
                  <c:v>10202930574</c:v>
                </c:pt>
                <c:pt idx="1">
                  <c:v>5219717776</c:v>
                </c:pt>
                <c:pt idx="2">
                  <c:v>4578269052</c:v>
                </c:pt>
                <c:pt idx="3">
                  <c:v>404943746</c:v>
                </c:pt>
                <c:pt idx="4">
                  <c:v>29961674576</c:v>
                </c:pt>
                <c:pt idx="5">
                  <c:v>40164605150</c:v>
                </c:pt>
              </c:numCache>
            </c:numRef>
          </c:val>
        </c:ser>
        <c:ser>
          <c:idx val="1"/>
          <c:order val="1"/>
          <c:tx>
            <c:strRef>
              <c:f>'GASTOS 2017 2018'!$C$1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'GASTOS 2017 2018'!$A$2:$A$7</c:f>
              <c:strCache>
                <c:ptCount val="6"/>
                <c:pt idx="0">
                  <c:v>GASTOS FUNCIONAMIENTO</c:v>
                </c:pt>
                <c:pt idx="1">
                  <c:v>GASTOS DE PERSONAL</c:v>
                </c:pt>
                <c:pt idx="2">
                  <c:v>GASTOS GENERALES</c:v>
                </c:pt>
                <c:pt idx="3">
                  <c:v>TRANSFERENCIAS CORRIENTES</c:v>
                </c:pt>
                <c:pt idx="4">
                  <c:v>GASTOS DE INVERSION</c:v>
                </c:pt>
                <c:pt idx="5">
                  <c:v>TOTAL PRESUPUESTO</c:v>
                </c:pt>
              </c:strCache>
            </c:strRef>
          </c:cat>
          <c:val>
            <c:numRef>
              <c:f>'GASTOS 2017 2018'!$C$2:$C$7</c:f>
              <c:numCache>
                <c:formatCode>#,##0</c:formatCode>
                <c:ptCount val="6"/>
                <c:pt idx="0">
                  <c:v>10091680660</c:v>
                </c:pt>
                <c:pt idx="1">
                  <c:v>5769401959</c:v>
                </c:pt>
                <c:pt idx="2">
                  <c:v>4275528479</c:v>
                </c:pt>
                <c:pt idx="3">
                  <c:v>46750222</c:v>
                </c:pt>
                <c:pt idx="4">
                  <c:v>38041719293</c:v>
                </c:pt>
                <c:pt idx="5">
                  <c:v>48133399953</c:v>
                </c:pt>
              </c:numCache>
            </c:numRef>
          </c:val>
        </c:ser>
        <c:shape val="box"/>
        <c:axId val="68243840"/>
        <c:axId val="68245376"/>
        <c:axId val="0"/>
      </c:bar3DChart>
      <c:catAx>
        <c:axId val="682438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68245376"/>
        <c:crosses val="autoZero"/>
        <c:auto val="1"/>
        <c:lblAlgn val="ctr"/>
        <c:lblOffset val="100"/>
      </c:catAx>
      <c:valAx>
        <c:axId val="6824537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68243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1798609435659003"/>
          <c:y val="0.12762629468504802"/>
          <c:w val="0.35146608763041143"/>
          <c:h val="0.1113651324762235"/>
        </c:manualLayout>
      </c:layout>
      <c:txPr>
        <a:bodyPr/>
        <a:lstStyle/>
        <a:p>
          <a:pPr>
            <a:defRPr sz="2400"/>
          </a:pPr>
          <a:endParaRPr lang="es-CO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title>
      <c:tx>
        <c:rich>
          <a:bodyPr/>
          <a:lstStyle/>
          <a:p>
            <a:pPr>
              <a:defRPr/>
            </a:pPr>
            <a:r>
              <a:rPr lang="es-CO" baseline="0" dirty="0" smtClean="0">
                <a:solidFill>
                  <a:schemeClr val="tx2"/>
                </a:solidFill>
              </a:rPr>
              <a:t>Personas Atendidas de manera personal</a:t>
            </a:r>
            <a:r>
              <a:rPr lang="es-CO" baseline="0" dirty="0">
                <a:solidFill>
                  <a:schemeClr val="tx2"/>
                </a:solidFill>
              </a:rPr>
              <a:t>, telefónica y </a:t>
            </a:r>
            <a:r>
              <a:rPr lang="es-CO" baseline="0" dirty="0" smtClean="0">
                <a:solidFill>
                  <a:schemeClr val="tx2"/>
                </a:solidFill>
              </a:rPr>
              <a:t>correo </a:t>
            </a:r>
            <a:r>
              <a:rPr lang="es-CO" baseline="0" dirty="0">
                <a:solidFill>
                  <a:schemeClr val="tx2"/>
                </a:solidFill>
              </a:rPr>
              <a:t>electrónico</a:t>
            </a:r>
            <a:endParaRPr lang="es-CO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1599769769635053"/>
          <c:y val="3.8359081275131594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'PERSONAS ATENDIDAS'!$A$2</c:f>
              <c:strCache>
                <c:ptCount val="1"/>
                <c:pt idx="0">
                  <c:v>SIAC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es-CO"/>
              </a:p>
            </c:txPr>
            <c:showVal val="1"/>
          </c:dLbls>
          <c:cat>
            <c:numRef>
              <c:f>'PERSONAS ATENDIDAS'!$B$1:$E$1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'PERSONAS ATENDIDAS'!$B$2:$E$2</c:f>
              <c:numCache>
                <c:formatCode>General</c:formatCode>
                <c:ptCount val="4"/>
                <c:pt idx="0">
                  <c:v>75</c:v>
                </c:pt>
                <c:pt idx="1">
                  <c:v>104</c:v>
                </c:pt>
                <c:pt idx="2">
                  <c:v>488</c:v>
                </c:pt>
                <c:pt idx="3">
                  <c:v>178</c:v>
                </c:pt>
              </c:numCache>
            </c:numRef>
          </c:val>
        </c:ser>
        <c:ser>
          <c:idx val="1"/>
          <c:order val="1"/>
          <c:tx>
            <c:strRef>
              <c:f>'PERSONAS ATENDIDAS'!$A$3</c:f>
              <c:strCache>
                <c:ptCount val="1"/>
                <c:pt idx="0">
                  <c:v>TRABAJO SOCIAL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es-CO"/>
              </a:p>
            </c:txPr>
            <c:showVal val="1"/>
          </c:dLbls>
          <c:cat>
            <c:numRef>
              <c:f>'PERSONAS ATENDIDAS'!$B$1:$E$1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'PERSONAS ATENDIDAS'!$B$3:$E$3</c:f>
              <c:numCache>
                <c:formatCode>General</c:formatCode>
                <c:ptCount val="4"/>
                <c:pt idx="0">
                  <c:v>510</c:v>
                </c:pt>
                <c:pt idx="1">
                  <c:v>560</c:v>
                </c:pt>
                <c:pt idx="2">
                  <c:v>905</c:v>
                </c:pt>
                <c:pt idx="3">
                  <c:v>247</c:v>
                </c:pt>
              </c:numCache>
            </c:numRef>
          </c:val>
        </c:ser>
        <c:ser>
          <c:idx val="2"/>
          <c:order val="2"/>
          <c:tx>
            <c:strRef>
              <c:f>'PERSONAS ATENDIDAS'!$A$4</c:f>
              <c:strCache>
                <c:ptCount val="1"/>
                <c:pt idx="0">
                  <c:v>ASESORIA CONTRATOS CON MUNICIPIOS </c:v>
                </c:pt>
              </c:strCache>
            </c:strRef>
          </c:tx>
          <c:dLbls>
            <c:dLbl>
              <c:idx val="0"/>
              <c:layout>
                <c:manualLayout>
                  <c:x val="2.4732996065205192E-2"/>
                  <c:y val="-5.3226857266314665E-3"/>
                </c:manualLayout>
              </c:layout>
              <c:showVal val="1"/>
            </c:dLbl>
            <c:dLbl>
              <c:idx val="1"/>
              <c:layout>
                <c:manualLayout>
                  <c:x val="1.3490725126475561E-2"/>
                  <c:y val="-2.6613428633157385E-3"/>
                </c:manualLayout>
              </c:layout>
              <c:showVal val="1"/>
            </c:dLbl>
            <c:dLbl>
              <c:idx val="2"/>
              <c:layout>
                <c:manualLayout>
                  <c:x val="1.5739179314221561E-2"/>
                  <c:y val="-5.3226857266314665E-3"/>
                </c:manualLayout>
              </c:layout>
              <c:showVal val="1"/>
            </c:dLbl>
            <c:dLbl>
              <c:idx val="3"/>
              <c:layout>
                <c:manualLayout>
                  <c:x val="8.9938167509837109E-3"/>
                  <c:y val="-5.3226857266314665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es-CO"/>
              </a:p>
            </c:txPr>
            <c:showVal val="1"/>
          </c:dLbls>
          <c:cat>
            <c:numRef>
              <c:f>'PERSONAS ATENDIDAS'!$B$1:$E$1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'PERSONAS ATENDIDAS'!$B$4:$E$4</c:f>
              <c:numCache>
                <c:formatCode>General</c:formatCode>
                <c:ptCount val="4"/>
                <c:pt idx="0">
                  <c:v>105</c:v>
                </c:pt>
                <c:pt idx="1">
                  <c:v>115</c:v>
                </c:pt>
                <c:pt idx="2">
                  <c:v>105</c:v>
                </c:pt>
                <c:pt idx="3">
                  <c:v>200</c:v>
                </c:pt>
              </c:numCache>
            </c:numRef>
          </c:val>
        </c:ser>
        <c:dLbls>
          <c:showVal val="1"/>
        </c:dLbls>
        <c:shape val="box"/>
        <c:axId val="68290048"/>
        <c:axId val="68291584"/>
        <c:axId val="0"/>
      </c:bar3DChart>
      <c:catAx>
        <c:axId val="682900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es-CO"/>
          </a:p>
        </c:txPr>
        <c:crossAx val="68291584"/>
        <c:crosses val="autoZero"/>
        <c:auto val="1"/>
        <c:lblAlgn val="ctr"/>
        <c:lblOffset val="100"/>
      </c:catAx>
      <c:valAx>
        <c:axId val="682915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8290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4792482727180178E-2"/>
          <c:y val="0.16718597778260685"/>
          <c:w val="0.9459179491265105"/>
          <c:h val="0.10543968003533929"/>
        </c:manualLayout>
      </c:layout>
      <c:txPr>
        <a:bodyPr/>
        <a:lstStyle/>
        <a:p>
          <a:pPr>
            <a:defRPr sz="1800"/>
          </a:pPr>
          <a:endParaRPr lang="es-CO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PQRS!$A$2</c:f>
              <c:strCache>
                <c:ptCount val="1"/>
                <c:pt idx="0">
                  <c:v>QUEJAS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es-CO"/>
              </a:p>
            </c:txPr>
            <c:showVal val="1"/>
          </c:dLbls>
          <c:cat>
            <c:strRef>
              <c:f>PQRS!$B$1:$H$1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PQRS!$B$2:$H$2</c:f>
              <c:numCache>
                <c:formatCode>General</c:formatCode>
                <c:ptCount val="4"/>
                <c:pt idx="0">
                  <c:v>40</c:v>
                </c:pt>
                <c:pt idx="1">
                  <c:v>35</c:v>
                </c:pt>
                <c:pt idx="2">
                  <c:v>41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PQRS!$A$3</c:f>
              <c:strCache>
                <c:ptCount val="1"/>
                <c:pt idx="0">
                  <c:v>FELICITACIONES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es-CO"/>
              </a:p>
            </c:txPr>
            <c:showVal val="1"/>
          </c:dLbls>
          <c:cat>
            <c:strRef>
              <c:f>PQRS!$B$1:$H$1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PQRS!$B$3:$H$3</c:f>
              <c:numCache>
                <c:formatCode>General</c:formatCode>
                <c:ptCount val="4"/>
                <c:pt idx="0">
                  <c:v>117</c:v>
                </c:pt>
                <c:pt idx="1">
                  <c:v>127</c:v>
                </c:pt>
                <c:pt idx="2">
                  <c:v>102</c:v>
                </c:pt>
                <c:pt idx="3">
                  <c:v>102</c:v>
                </c:pt>
              </c:numCache>
            </c:numRef>
          </c:val>
        </c:ser>
        <c:ser>
          <c:idx val="2"/>
          <c:order val="2"/>
          <c:tx>
            <c:strRef>
              <c:f>PQRS!$A$4</c:f>
              <c:strCache>
                <c:ptCount val="1"/>
                <c:pt idx="0">
                  <c:v>SOLICITUDES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es-CO"/>
              </a:p>
            </c:txPr>
            <c:showVal val="1"/>
          </c:dLbls>
          <c:cat>
            <c:strRef>
              <c:f>PQRS!$B$1:$H$1</c:f>
              <c:strCach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strCache>
            </c:strRef>
          </c:cat>
          <c:val>
            <c:numRef>
              <c:f>PQRS!$B$4:$H$4</c:f>
              <c:numCache>
                <c:formatCode>General</c:formatCode>
                <c:ptCount val="4"/>
                <c:pt idx="0">
                  <c:v>808</c:v>
                </c:pt>
                <c:pt idx="1">
                  <c:v>806</c:v>
                </c:pt>
                <c:pt idx="2">
                  <c:v>775</c:v>
                </c:pt>
                <c:pt idx="3">
                  <c:v>758</c:v>
                </c:pt>
              </c:numCache>
            </c:numRef>
          </c:val>
        </c:ser>
        <c:dLbls>
          <c:showVal val="1"/>
        </c:dLbls>
        <c:overlap val="-25"/>
        <c:axId val="68524288"/>
        <c:axId val="68542464"/>
      </c:barChart>
      <c:catAx>
        <c:axId val="685242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 b="1"/>
            </a:pPr>
            <a:endParaRPr lang="es-CO"/>
          </a:p>
        </c:txPr>
        <c:crossAx val="68542464"/>
        <c:crosses val="autoZero"/>
        <c:auto val="1"/>
        <c:lblAlgn val="ctr"/>
        <c:lblOffset val="100"/>
      </c:catAx>
      <c:valAx>
        <c:axId val="685424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852428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800" b="1"/>
          </a:pPr>
          <a:endParaRPr lang="es-CO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'PERSONAS ATENDIDAS'!$A$7</c:f>
              <c:strCache>
                <c:ptCount val="1"/>
                <c:pt idx="0">
                  <c:v>NUMERO DE CONTRATOS CON MUNICIPIOS</c:v>
                </c:pt>
              </c:strCache>
            </c:strRef>
          </c:tx>
          <c:dLbls>
            <c:dLbl>
              <c:idx val="0"/>
              <c:layout>
                <c:manualLayout>
                  <c:x val="1.5212581451694723E-3"/>
                  <c:y val="-1.3543344032930596E-2"/>
                </c:manualLayout>
              </c:layout>
              <c:showVal val="1"/>
            </c:dLbl>
            <c:dLbl>
              <c:idx val="1"/>
              <c:layout>
                <c:manualLayout>
                  <c:x val="3.0425162903389463E-3"/>
                  <c:y val="-1.6252012839516706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9795356872447294E-2"/>
                </c:manualLayout>
              </c:layout>
              <c:showVal val="1"/>
            </c:dLbl>
            <c:dLbl>
              <c:idx val="3"/>
              <c:layout>
                <c:manualLayout>
                  <c:x val="1.5212581451694723E-3"/>
                  <c:y val="-3.521269448561956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es-CO"/>
              </a:p>
            </c:txPr>
            <c:showVal val="1"/>
          </c:dLbls>
          <c:cat>
            <c:numRef>
              <c:f>'PERSONAS ATENDIDAS'!$B$6:$E$6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'PERSONAS ATENDIDAS'!$B$7:$E$7</c:f>
              <c:numCache>
                <c:formatCode>General</c:formatCode>
                <c:ptCount val="4"/>
                <c:pt idx="0">
                  <c:v>167</c:v>
                </c:pt>
                <c:pt idx="1">
                  <c:v>215</c:v>
                </c:pt>
                <c:pt idx="2">
                  <c:v>116</c:v>
                </c:pt>
                <c:pt idx="3">
                  <c:v>72</c:v>
                </c:pt>
              </c:numCache>
            </c:numRef>
          </c:val>
        </c:ser>
        <c:ser>
          <c:idx val="1"/>
          <c:order val="1"/>
          <c:tx>
            <c:strRef>
              <c:f>'PERSONAS ATENDIDAS'!$A$8</c:f>
              <c:strCache>
                <c:ptCount val="1"/>
                <c:pt idx="0">
                  <c:v>NUMERO DE USUARIOS INGRESADOS POR CONTRATOS</c:v>
                </c:pt>
              </c:strCache>
            </c:strRef>
          </c:tx>
          <c:dLbls>
            <c:dLbl>
              <c:idx val="0"/>
              <c:layout>
                <c:manualLayout>
                  <c:x val="1.217006516135578E-2"/>
                  <c:y val="-2.4378019259275074E-2"/>
                </c:manualLayout>
              </c:layout>
              <c:showVal val="1"/>
            </c:dLbl>
            <c:dLbl>
              <c:idx val="1"/>
              <c:layout>
                <c:manualLayout>
                  <c:x val="1.8255097742033669E-2"/>
                  <c:y val="-2.1669350452688991E-2"/>
                </c:manualLayout>
              </c:layout>
              <c:showVal val="1"/>
            </c:dLbl>
            <c:dLbl>
              <c:idx val="2"/>
              <c:layout>
                <c:manualLayout>
                  <c:x val="1.217006516135578E-2"/>
                  <c:y val="-1.8960681646102852E-2"/>
                </c:manualLayout>
              </c:layout>
              <c:showVal val="1"/>
            </c:dLbl>
            <c:dLbl>
              <c:idx val="3"/>
              <c:layout>
                <c:manualLayout>
                  <c:x val="1.6733839596864322E-2"/>
                  <c:y val="-1.0834675226344469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es-CO"/>
              </a:p>
            </c:txPr>
            <c:showVal val="1"/>
          </c:dLbls>
          <c:cat>
            <c:numRef>
              <c:f>'PERSONAS ATENDIDAS'!$B$6:$E$6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'PERSONAS ATENDIDAS'!$B$8:$E$8</c:f>
              <c:numCache>
                <c:formatCode>General</c:formatCode>
                <c:ptCount val="4"/>
                <c:pt idx="0">
                  <c:v>258</c:v>
                </c:pt>
                <c:pt idx="1">
                  <c:v>351</c:v>
                </c:pt>
                <c:pt idx="2">
                  <c:v>474</c:v>
                </c:pt>
                <c:pt idx="3">
                  <c:v>674</c:v>
                </c:pt>
              </c:numCache>
            </c:numRef>
          </c:val>
        </c:ser>
        <c:dLbls>
          <c:showVal val="1"/>
        </c:dLbls>
        <c:shape val="box"/>
        <c:axId val="67130880"/>
        <c:axId val="67132416"/>
        <c:axId val="0"/>
      </c:bar3DChart>
      <c:catAx>
        <c:axId val="671308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400" b="1"/>
            </a:pPr>
            <a:endParaRPr lang="es-CO"/>
          </a:p>
        </c:txPr>
        <c:crossAx val="67132416"/>
        <c:crosses val="autoZero"/>
        <c:auto val="1"/>
        <c:lblAlgn val="ctr"/>
        <c:lblOffset val="100"/>
      </c:catAx>
      <c:valAx>
        <c:axId val="67132416"/>
        <c:scaling>
          <c:orientation val="minMax"/>
        </c:scaling>
        <c:delete val="1"/>
        <c:axPos val="l"/>
        <c:numFmt formatCode="General" sourceLinked="1"/>
        <c:tickLblPos val="none"/>
        <c:crossAx val="671308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800"/>
          </a:pPr>
          <a:endParaRPr lang="es-CO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  <a:ln>
              <a:solidFill>
                <a:srgbClr val="005426"/>
              </a:solidFill>
            </a:ln>
          </c:spPr>
          <c:dPt>
            <c:idx val="0"/>
            <c:spPr>
              <a:solidFill>
                <a:srgbClr val="92D050"/>
              </a:solidFill>
              <a:ln>
                <a:solidFill>
                  <a:srgbClr val="005426"/>
                </a:solidFill>
              </a:ln>
            </c:spPr>
          </c:dPt>
          <c:dLbls>
            <c:dLbl>
              <c:idx val="0"/>
              <c:layout>
                <c:manualLayout>
                  <c:x val="2.4464831804281339E-2"/>
                  <c:y val="-1.7969451931716101E-2"/>
                </c:manualLayout>
              </c:layout>
              <c:showVal val="1"/>
            </c:dLbl>
            <c:dLbl>
              <c:idx val="1"/>
              <c:layout>
                <c:manualLayout>
                  <c:x val="2.2426095820591241E-2"/>
                  <c:y val="-1.7969451931716101E-2"/>
                </c:manualLayout>
              </c:layout>
              <c:showVal val="1"/>
            </c:dLbl>
            <c:dLbl>
              <c:idx val="2"/>
              <c:layout>
                <c:manualLayout>
                  <c:x val="2.8542303771661597E-2"/>
                  <c:y val="-3.2345013477088992E-2"/>
                </c:manualLayout>
              </c:layout>
              <c:showVal val="1"/>
            </c:dLbl>
            <c:dLbl>
              <c:idx val="3"/>
              <c:layout>
                <c:manualLayout>
                  <c:x val="3.8735983690112136E-2"/>
                  <c:y val="-2.1563342318059359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showVal val="1"/>
          </c:dLbls>
          <c:cat>
            <c:numRef>
              <c:f>'INDICE SATISFACCION'!$B$1:$E$1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'INDICE SATISFACCION'!$B$2:$E$2</c:f>
              <c:numCache>
                <c:formatCode>0%</c:formatCode>
                <c:ptCount val="4"/>
                <c:pt idx="0">
                  <c:v>0.78</c:v>
                </c:pt>
                <c:pt idx="1">
                  <c:v>0.81</c:v>
                </c:pt>
                <c:pt idx="2">
                  <c:v>0.8200000000000004</c:v>
                </c:pt>
                <c:pt idx="3">
                  <c:v>0.92500000000000004</c:v>
                </c:pt>
              </c:numCache>
            </c:numRef>
          </c:val>
        </c:ser>
        <c:shape val="box"/>
        <c:axId val="68632960"/>
        <c:axId val="68634496"/>
        <c:axId val="0"/>
      </c:bar3DChart>
      <c:catAx>
        <c:axId val="68632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es-CO"/>
          </a:p>
        </c:txPr>
        <c:crossAx val="68634496"/>
        <c:crosses val="autoZero"/>
        <c:auto val="1"/>
        <c:lblAlgn val="ctr"/>
        <c:lblOffset val="100"/>
      </c:catAx>
      <c:valAx>
        <c:axId val="6863449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2000"/>
            </a:pPr>
            <a:endParaRPr lang="es-CO"/>
          </a:p>
        </c:txPr>
        <c:crossAx val="6863296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s-CO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O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'INDICE SATISFACCION'!$A$27</c:f>
              <c:strCache>
                <c:ptCount val="1"/>
                <c:pt idx="0">
                  <c:v>INDICE SATISFACCION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dLbl>
              <c:idx val="0"/>
              <c:layout>
                <c:manualLayout>
                  <c:x val="3.2275088175162281E-2"/>
                  <c:y val="-3.6955870237871315E-2"/>
                </c:manualLayout>
              </c:layout>
              <c:showVal val="1"/>
            </c:dLbl>
            <c:dLbl>
              <c:idx val="1"/>
              <c:layout>
                <c:manualLayout>
                  <c:x val="2.7579334732220788E-2"/>
                  <c:y val="-4.4173094013323956E-2"/>
                </c:manualLayout>
              </c:layout>
              <c:showVal val="1"/>
            </c:dLbl>
            <c:dLbl>
              <c:idx val="2"/>
              <c:layout>
                <c:manualLayout>
                  <c:x val="3.8591276831342405E-2"/>
                  <c:y val="-4.4173094013323956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es-CO"/>
              </a:p>
            </c:txPr>
            <c:showVal val="1"/>
          </c:dLbls>
          <c:cat>
            <c:numRef>
              <c:f>'INDICE SATISFACCION'!$C$26:$E$26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'INDICE SATISFACCION'!$B$27:$E$27</c:f>
              <c:numCache>
                <c:formatCode>0%</c:formatCode>
                <c:ptCount val="3"/>
                <c:pt idx="0">
                  <c:v>0.9500000000000004</c:v>
                </c:pt>
                <c:pt idx="1">
                  <c:v>0.99</c:v>
                </c:pt>
                <c:pt idx="2">
                  <c:v>0.99</c:v>
                </c:pt>
              </c:numCache>
            </c:numRef>
          </c:val>
        </c:ser>
        <c:shape val="box"/>
        <c:axId val="68675456"/>
        <c:axId val="68676992"/>
        <c:axId val="0"/>
      </c:bar3DChart>
      <c:catAx>
        <c:axId val="68675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es-CO"/>
          </a:p>
        </c:txPr>
        <c:crossAx val="68676992"/>
        <c:crosses val="autoZero"/>
        <c:auto val="1"/>
        <c:lblAlgn val="ctr"/>
        <c:lblOffset val="100"/>
      </c:catAx>
      <c:valAx>
        <c:axId val="6867699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2000" b="1"/>
            </a:pPr>
            <a:endParaRPr lang="es-CO"/>
          </a:p>
        </c:txPr>
        <c:crossAx val="68675456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ADC25-68B5-D340-8AAB-125971E22DDE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S_tradnl"/>
        </a:p>
      </dgm:t>
    </dgm:pt>
    <dgm:pt modelId="{F0C1C0A2-2031-C345-933E-3AB00F1DC4C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s-CO" sz="2400" b="1" dirty="0" smtClean="0">
              <a:effectLst/>
            </a:rPr>
            <a:t>Prestar Servicios Sociales</a:t>
          </a:r>
          <a:endParaRPr lang="es-CO" sz="2400" b="1" dirty="0">
            <a:effectLst/>
          </a:endParaRPr>
        </a:p>
      </dgm:t>
    </dgm:pt>
    <dgm:pt modelId="{3CA19D94-57A3-2045-82A7-7E3EA8288B61}" type="parTrans" cxnId="{004211A4-E698-5441-A3C9-226EDEDB2031}">
      <dgm:prSet/>
      <dgm:spPr/>
      <dgm:t>
        <a:bodyPr/>
        <a:lstStyle/>
        <a:p>
          <a:pPr algn="ctr"/>
          <a:endParaRPr lang="es-ES_tradnl" sz="2400"/>
        </a:p>
      </dgm:t>
    </dgm:pt>
    <dgm:pt modelId="{83BCD5EB-C7A1-FF48-B83C-38F73CC9D48F}" type="sibTrans" cxnId="{004211A4-E698-5441-A3C9-226EDEDB2031}">
      <dgm:prSet/>
      <dgm:spPr/>
      <dgm:t>
        <a:bodyPr/>
        <a:lstStyle/>
        <a:p>
          <a:pPr algn="ctr"/>
          <a:endParaRPr lang="es-ES_tradnl" sz="2400" dirty="0"/>
        </a:p>
      </dgm:t>
    </dgm:pt>
    <dgm:pt modelId="{D93F6B7C-5972-4849-81ED-D1D5FF43837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s-CO" sz="2400" b="1" dirty="0" smtClean="0"/>
            <a:t>Orientados a la protección y restablecimiento de derechos de las personas mayores y personas con discapacidad mental</a:t>
          </a:r>
          <a:endParaRPr lang="es-CO" sz="2400" b="1" dirty="0"/>
        </a:p>
      </dgm:t>
    </dgm:pt>
    <dgm:pt modelId="{11916E53-60B4-3C46-B315-E8F2175252FD}" type="parTrans" cxnId="{B85634AA-E5FF-1248-B680-9F232835C7E4}">
      <dgm:prSet/>
      <dgm:spPr/>
      <dgm:t>
        <a:bodyPr/>
        <a:lstStyle/>
        <a:p>
          <a:pPr algn="ctr"/>
          <a:endParaRPr lang="es-ES_tradnl" sz="2400"/>
        </a:p>
      </dgm:t>
    </dgm:pt>
    <dgm:pt modelId="{FA7C9E9F-D464-6E49-AE04-44C92912CDCE}" type="sibTrans" cxnId="{B85634AA-E5FF-1248-B680-9F232835C7E4}">
      <dgm:prSet/>
      <dgm:spPr/>
      <dgm:t>
        <a:bodyPr/>
        <a:lstStyle/>
        <a:p>
          <a:pPr algn="ctr"/>
          <a:endParaRPr lang="es-ES_tradnl" sz="2400"/>
        </a:p>
      </dgm:t>
    </dgm:pt>
    <dgm:pt modelId="{EFE43299-5E8B-3F49-ACF4-332AF2ED946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s-CO" sz="2400" b="1" dirty="0" smtClean="0"/>
            <a:t>Con recursos propios, transferencias del Departamento, venta de servicios a través de contratos o convenios, donaciones, alianzas estrategias, etc.</a:t>
          </a:r>
          <a:endParaRPr lang="es-CO" sz="2400" b="1" dirty="0"/>
        </a:p>
      </dgm:t>
    </dgm:pt>
    <dgm:pt modelId="{EABA6B97-CD52-0946-9AD0-A9E27E5D8853}" type="parTrans" cxnId="{325D7045-74CC-E64E-BE85-FCF86B727EAD}">
      <dgm:prSet/>
      <dgm:spPr/>
      <dgm:t>
        <a:bodyPr/>
        <a:lstStyle/>
        <a:p>
          <a:pPr algn="ctr"/>
          <a:endParaRPr lang="es-ES_tradnl" sz="2400"/>
        </a:p>
      </dgm:t>
    </dgm:pt>
    <dgm:pt modelId="{B87DAF22-534C-4F4F-9724-49EE396AD6CC}" type="sibTrans" cxnId="{325D7045-74CC-E64E-BE85-FCF86B727EAD}">
      <dgm:prSet/>
      <dgm:spPr/>
      <dgm:t>
        <a:bodyPr/>
        <a:lstStyle/>
        <a:p>
          <a:pPr algn="ctr"/>
          <a:endParaRPr lang="es-ES_tradnl" sz="2400"/>
        </a:p>
      </dgm:t>
    </dgm:pt>
    <dgm:pt modelId="{B1CD8F32-5A14-4EB8-AF34-1C99612A18A3}" type="pres">
      <dgm:prSet presAssocID="{034ADC25-68B5-D340-8AAB-125971E22DD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B791BCD7-821C-4635-87C3-ECE9586A75F9}" type="pres">
      <dgm:prSet presAssocID="{034ADC25-68B5-D340-8AAB-125971E22DDE}" presName="Name1" presStyleCnt="0"/>
      <dgm:spPr/>
      <dgm:t>
        <a:bodyPr/>
        <a:lstStyle/>
        <a:p>
          <a:endParaRPr lang="es-CO"/>
        </a:p>
      </dgm:t>
    </dgm:pt>
    <dgm:pt modelId="{81BED4F9-3B74-4DCC-9323-553D115FC988}" type="pres">
      <dgm:prSet presAssocID="{034ADC25-68B5-D340-8AAB-125971E22DDE}" presName="cycle" presStyleCnt="0"/>
      <dgm:spPr/>
      <dgm:t>
        <a:bodyPr/>
        <a:lstStyle/>
        <a:p>
          <a:endParaRPr lang="es-CO"/>
        </a:p>
      </dgm:t>
    </dgm:pt>
    <dgm:pt modelId="{E86F69A3-8F2C-4729-A0EB-E3504DFEA888}" type="pres">
      <dgm:prSet presAssocID="{034ADC25-68B5-D340-8AAB-125971E22DDE}" presName="srcNode" presStyleLbl="node1" presStyleIdx="0" presStyleCnt="3"/>
      <dgm:spPr/>
      <dgm:t>
        <a:bodyPr/>
        <a:lstStyle/>
        <a:p>
          <a:endParaRPr lang="es-CO"/>
        </a:p>
      </dgm:t>
    </dgm:pt>
    <dgm:pt modelId="{2DD3A7F9-0DF3-4816-AB95-4BE89263EB59}" type="pres">
      <dgm:prSet presAssocID="{034ADC25-68B5-D340-8AAB-125971E22DDE}" presName="conn" presStyleLbl="parChTrans1D2" presStyleIdx="0" presStyleCnt="1"/>
      <dgm:spPr/>
      <dgm:t>
        <a:bodyPr/>
        <a:lstStyle/>
        <a:p>
          <a:endParaRPr lang="es-CO"/>
        </a:p>
      </dgm:t>
    </dgm:pt>
    <dgm:pt modelId="{1C473B78-D2EE-4643-85E2-5609EA09D72C}" type="pres">
      <dgm:prSet presAssocID="{034ADC25-68B5-D340-8AAB-125971E22DDE}" presName="extraNode" presStyleLbl="node1" presStyleIdx="0" presStyleCnt="3"/>
      <dgm:spPr/>
      <dgm:t>
        <a:bodyPr/>
        <a:lstStyle/>
        <a:p>
          <a:endParaRPr lang="es-CO"/>
        </a:p>
      </dgm:t>
    </dgm:pt>
    <dgm:pt modelId="{EAB458F3-75B1-45BA-B546-C7B17FE0C727}" type="pres">
      <dgm:prSet presAssocID="{034ADC25-68B5-D340-8AAB-125971E22DDE}" presName="dstNode" presStyleLbl="node1" presStyleIdx="0" presStyleCnt="3"/>
      <dgm:spPr/>
      <dgm:t>
        <a:bodyPr/>
        <a:lstStyle/>
        <a:p>
          <a:endParaRPr lang="es-CO"/>
        </a:p>
      </dgm:t>
    </dgm:pt>
    <dgm:pt modelId="{400F117C-F91B-405C-ADC7-89726D5E47B4}" type="pres">
      <dgm:prSet presAssocID="{F0C1C0A2-2031-C345-933E-3AB00F1DC4CE}" presName="text_1" presStyleLbl="node1" presStyleIdx="0" presStyleCnt="3" custScaleY="67414" custLinFactNeighborX="800" custLinFactNeighborY="-527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8AE15CD-8287-4259-955D-1832A794DB25}" type="pres">
      <dgm:prSet presAssocID="{F0C1C0A2-2031-C345-933E-3AB00F1DC4CE}" presName="accent_1" presStyleCnt="0"/>
      <dgm:spPr/>
      <dgm:t>
        <a:bodyPr/>
        <a:lstStyle/>
        <a:p>
          <a:endParaRPr lang="es-CO"/>
        </a:p>
      </dgm:t>
    </dgm:pt>
    <dgm:pt modelId="{A90D462F-7478-4870-832F-CF9C7D9D13C6}" type="pres">
      <dgm:prSet presAssocID="{F0C1C0A2-2031-C345-933E-3AB00F1DC4CE}" presName="accentRepeatNode" presStyleLbl="solidFgAcc1" presStyleIdx="0" presStyleCnt="3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CO"/>
        </a:p>
      </dgm:t>
    </dgm:pt>
    <dgm:pt modelId="{D41F9D71-777D-464A-BFF9-4C46CC308559}" type="pres">
      <dgm:prSet presAssocID="{D93F6B7C-5972-4849-81ED-D1D5FF43837E}" presName="text_2" presStyleLbl="node1" presStyleIdx="1" presStyleCnt="3" custScaleY="109165" custLinFactNeighborY="97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E84A9E-31C5-40E9-90F4-EC86DC3F4393}" type="pres">
      <dgm:prSet presAssocID="{D93F6B7C-5972-4849-81ED-D1D5FF43837E}" presName="accent_2" presStyleCnt="0"/>
      <dgm:spPr/>
    </dgm:pt>
    <dgm:pt modelId="{512134FF-D2DD-4E86-8C75-F4A03C4590E3}" type="pres">
      <dgm:prSet presAssocID="{D93F6B7C-5972-4849-81ED-D1D5FF43837E}" presName="accentRepeatNode" presStyleLbl="solidFgAcc1" presStyleIdx="1" presStyleCnt="3"/>
      <dgm:spPr>
        <a:solidFill>
          <a:srgbClr val="92D050"/>
        </a:solidFill>
      </dgm:spPr>
      <dgm:t>
        <a:bodyPr/>
        <a:lstStyle/>
        <a:p>
          <a:endParaRPr lang="es-CO"/>
        </a:p>
      </dgm:t>
    </dgm:pt>
    <dgm:pt modelId="{3E5E5092-EF8C-446A-9682-5910AD92A6F3}" type="pres">
      <dgm:prSet presAssocID="{EFE43299-5E8B-3F49-ACF4-332AF2ED9460}" presName="text_3" presStyleLbl="node1" presStyleIdx="2" presStyleCnt="3" custScaleY="173219" custLinFactNeighborX="800" custLinFactNeighborY="3229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009968-7F0C-4206-8579-778DD0D2C202}" type="pres">
      <dgm:prSet presAssocID="{EFE43299-5E8B-3F49-ACF4-332AF2ED9460}" presName="accent_3" presStyleCnt="0"/>
      <dgm:spPr/>
    </dgm:pt>
    <dgm:pt modelId="{E411414B-7709-4985-8EC6-8BFEF54C8C45}" type="pres">
      <dgm:prSet presAssocID="{EFE43299-5E8B-3F49-ACF4-332AF2ED9460}" presName="accentRepeatNode" presStyleLbl="solidFgAcc1" presStyleIdx="2" presStyleCnt="3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CO"/>
        </a:p>
      </dgm:t>
    </dgm:pt>
  </dgm:ptLst>
  <dgm:cxnLst>
    <dgm:cxn modelId="{B152264B-EA9B-41F6-BFA0-28F2CB344480}" type="presOf" srcId="{D93F6B7C-5972-4849-81ED-D1D5FF43837E}" destId="{D41F9D71-777D-464A-BFF9-4C46CC308559}" srcOrd="0" destOrd="0" presId="urn:microsoft.com/office/officeart/2008/layout/VerticalCurvedList"/>
    <dgm:cxn modelId="{004211A4-E698-5441-A3C9-226EDEDB2031}" srcId="{034ADC25-68B5-D340-8AAB-125971E22DDE}" destId="{F0C1C0A2-2031-C345-933E-3AB00F1DC4CE}" srcOrd="0" destOrd="0" parTransId="{3CA19D94-57A3-2045-82A7-7E3EA8288B61}" sibTransId="{83BCD5EB-C7A1-FF48-B83C-38F73CC9D48F}"/>
    <dgm:cxn modelId="{A9268C18-5240-43DC-BDA7-069FFD2C19CC}" type="presOf" srcId="{034ADC25-68B5-D340-8AAB-125971E22DDE}" destId="{B1CD8F32-5A14-4EB8-AF34-1C99612A18A3}" srcOrd="0" destOrd="0" presId="urn:microsoft.com/office/officeart/2008/layout/VerticalCurvedList"/>
    <dgm:cxn modelId="{325D7045-74CC-E64E-BE85-FCF86B727EAD}" srcId="{034ADC25-68B5-D340-8AAB-125971E22DDE}" destId="{EFE43299-5E8B-3F49-ACF4-332AF2ED9460}" srcOrd="2" destOrd="0" parTransId="{EABA6B97-CD52-0946-9AD0-A9E27E5D8853}" sibTransId="{B87DAF22-534C-4F4F-9724-49EE396AD6CC}"/>
    <dgm:cxn modelId="{B2C72ECD-CBB3-45A3-9341-D39E12AFE8AF}" type="presOf" srcId="{EFE43299-5E8B-3F49-ACF4-332AF2ED9460}" destId="{3E5E5092-EF8C-446A-9682-5910AD92A6F3}" srcOrd="0" destOrd="0" presId="urn:microsoft.com/office/officeart/2008/layout/VerticalCurvedList"/>
    <dgm:cxn modelId="{51578FFD-F8FD-4CB6-8D09-EBE10C304E4D}" type="presOf" srcId="{F0C1C0A2-2031-C345-933E-3AB00F1DC4CE}" destId="{400F117C-F91B-405C-ADC7-89726D5E47B4}" srcOrd="0" destOrd="0" presId="urn:microsoft.com/office/officeart/2008/layout/VerticalCurvedList"/>
    <dgm:cxn modelId="{B85634AA-E5FF-1248-B680-9F232835C7E4}" srcId="{034ADC25-68B5-D340-8AAB-125971E22DDE}" destId="{D93F6B7C-5972-4849-81ED-D1D5FF43837E}" srcOrd="1" destOrd="0" parTransId="{11916E53-60B4-3C46-B315-E8F2175252FD}" sibTransId="{FA7C9E9F-D464-6E49-AE04-44C92912CDCE}"/>
    <dgm:cxn modelId="{0288CC12-2F3E-4118-A051-3FF79F30E2FF}" type="presOf" srcId="{83BCD5EB-C7A1-FF48-B83C-38F73CC9D48F}" destId="{2DD3A7F9-0DF3-4816-AB95-4BE89263EB59}" srcOrd="0" destOrd="0" presId="urn:microsoft.com/office/officeart/2008/layout/VerticalCurvedList"/>
    <dgm:cxn modelId="{F463623C-E2E4-477F-8BEA-8E389CCA8243}" type="presParOf" srcId="{B1CD8F32-5A14-4EB8-AF34-1C99612A18A3}" destId="{B791BCD7-821C-4635-87C3-ECE9586A75F9}" srcOrd="0" destOrd="0" presId="urn:microsoft.com/office/officeart/2008/layout/VerticalCurvedList"/>
    <dgm:cxn modelId="{B842C646-6AC2-489A-9CA6-E4A89B02FBE7}" type="presParOf" srcId="{B791BCD7-821C-4635-87C3-ECE9586A75F9}" destId="{81BED4F9-3B74-4DCC-9323-553D115FC988}" srcOrd="0" destOrd="0" presId="urn:microsoft.com/office/officeart/2008/layout/VerticalCurvedList"/>
    <dgm:cxn modelId="{83B51206-8278-4AAF-8178-434EE993CC6C}" type="presParOf" srcId="{81BED4F9-3B74-4DCC-9323-553D115FC988}" destId="{E86F69A3-8F2C-4729-A0EB-E3504DFEA888}" srcOrd="0" destOrd="0" presId="urn:microsoft.com/office/officeart/2008/layout/VerticalCurvedList"/>
    <dgm:cxn modelId="{B4756810-1FA5-42EB-9B98-4621B379B3F9}" type="presParOf" srcId="{81BED4F9-3B74-4DCC-9323-553D115FC988}" destId="{2DD3A7F9-0DF3-4816-AB95-4BE89263EB59}" srcOrd="1" destOrd="0" presId="urn:microsoft.com/office/officeart/2008/layout/VerticalCurvedList"/>
    <dgm:cxn modelId="{E009955C-A05A-4CF1-8C3D-F0C012148B77}" type="presParOf" srcId="{81BED4F9-3B74-4DCC-9323-553D115FC988}" destId="{1C473B78-D2EE-4643-85E2-5609EA09D72C}" srcOrd="2" destOrd="0" presId="urn:microsoft.com/office/officeart/2008/layout/VerticalCurvedList"/>
    <dgm:cxn modelId="{C84DE06B-CAC9-476E-AEEF-513ECAD68F88}" type="presParOf" srcId="{81BED4F9-3B74-4DCC-9323-553D115FC988}" destId="{EAB458F3-75B1-45BA-B546-C7B17FE0C727}" srcOrd="3" destOrd="0" presId="urn:microsoft.com/office/officeart/2008/layout/VerticalCurvedList"/>
    <dgm:cxn modelId="{03AD2EE6-E7AD-4AB3-B918-CF50FD98631A}" type="presParOf" srcId="{B791BCD7-821C-4635-87C3-ECE9586A75F9}" destId="{400F117C-F91B-405C-ADC7-89726D5E47B4}" srcOrd="1" destOrd="0" presId="urn:microsoft.com/office/officeart/2008/layout/VerticalCurvedList"/>
    <dgm:cxn modelId="{C16AE3C5-CAC7-4B4F-B985-50C5F35812B4}" type="presParOf" srcId="{B791BCD7-821C-4635-87C3-ECE9586A75F9}" destId="{28AE15CD-8287-4259-955D-1832A794DB25}" srcOrd="2" destOrd="0" presId="urn:microsoft.com/office/officeart/2008/layout/VerticalCurvedList"/>
    <dgm:cxn modelId="{37478A23-33CA-4988-8BF3-9BCB12CCAD56}" type="presParOf" srcId="{28AE15CD-8287-4259-955D-1832A794DB25}" destId="{A90D462F-7478-4870-832F-CF9C7D9D13C6}" srcOrd="0" destOrd="0" presId="urn:microsoft.com/office/officeart/2008/layout/VerticalCurvedList"/>
    <dgm:cxn modelId="{CB07F8F3-7B68-4CA0-81AC-E3C0E1A2E48A}" type="presParOf" srcId="{B791BCD7-821C-4635-87C3-ECE9586A75F9}" destId="{D41F9D71-777D-464A-BFF9-4C46CC308559}" srcOrd="3" destOrd="0" presId="urn:microsoft.com/office/officeart/2008/layout/VerticalCurvedList"/>
    <dgm:cxn modelId="{D039688F-5662-4BE2-B2B5-069AFB999BFF}" type="presParOf" srcId="{B791BCD7-821C-4635-87C3-ECE9586A75F9}" destId="{CAE84A9E-31C5-40E9-90F4-EC86DC3F4393}" srcOrd="4" destOrd="0" presId="urn:microsoft.com/office/officeart/2008/layout/VerticalCurvedList"/>
    <dgm:cxn modelId="{05E46410-53F3-4A7A-A368-399FEB27FEAF}" type="presParOf" srcId="{CAE84A9E-31C5-40E9-90F4-EC86DC3F4393}" destId="{512134FF-D2DD-4E86-8C75-F4A03C4590E3}" srcOrd="0" destOrd="0" presId="urn:microsoft.com/office/officeart/2008/layout/VerticalCurvedList"/>
    <dgm:cxn modelId="{47845255-657D-461A-B5DD-E1A1EE32C985}" type="presParOf" srcId="{B791BCD7-821C-4635-87C3-ECE9586A75F9}" destId="{3E5E5092-EF8C-446A-9682-5910AD92A6F3}" srcOrd="5" destOrd="0" presId="urn:microsoft.com/office/officeart/2008/layout/VerticalCurvedList"/>
    <dgm:cxn modelId="{82EE2F60-EFD6-4562-B6CB-87B23CFDB04D}" type="presParOf" srcId="{B791BCD7-821C-4635-87C3-ECE9586A75F9}" destId="{DA009968-7F0C-4206-8579-778DD0D2C202}" srcOrd="6" destOrd="0" presId="urn:microsoft.com/office/officeart/2008/layout/VerticalCurvedList"/>
    <dgm:cxn modelId="{6417A13F-F510-4024-A33A-AF512CAB88C2}" type="presParOf" srcId="{DA009968-7F0C-4206-8579-778DD0D2C202}" destId="{E411414B-7709-4985-8EC6-8BFEF54C8C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6C9329-267A-465C-AA85-1E2CC64AA0BE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A51FAC46-7311-4295-A428-E75E870FFF65}">
      <dgm:prSet phldrT="[Texto]" custT="1"/>
      <dgm:spPr/>
      <dgm:t>
        <a:bodyPr/>
        <a:lstStyle/>
        <a:p>
          <a:r>
            <a:rPr lang="es-CO" sz="18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FUNDACIÓN SAN PEDRO CLAVER</a:t>
          </a:r>
        </a:p>
        <a:p>
          <a:r>
            <a:rPr lang="es-CO" sz="18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CBA San Pedro Claver</a:t>
          </a:r>
          <a:endParaRPr lang="es-CO" sz="1800" b="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255369C-100B-44D3-98B7-2B0E435F07F8}" type="parTrans" cxnId="{9D850549-E9B3-4E38-83A7-8D9986B74D57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46F5DD2-0F06-449E-8AE0-A2C988494CA0}" type="sibTrans" cxnId="{9D850549-E9B3-4E38-83A7-8D9986B74D57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0CFDD07-2D31-40BB-811A-7630C3BBBCF1}">
      <dgm:prSet phldrT="[Texto]" custT="1"/>
      <dgm:spPr/>
      <dgm:t>
        <a:bodyPr/>
        <a:lstStyle/>
        <a:p>
          <a:r>
            <a:rPr lang="es-CO" sz="18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INSTITUTO DE HERMANAS FRANCISCANAS DE SANTA CLARA</a:t>
          </a:r>
        </a:p>
        <a:p>
          <a:r>
            <a:rPr lang="es-CO" sz="18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CBA en Arbelaez</a:t>
          </a:r>
          <a:endParaRPr lang="es-CO" sz="1800" b="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BD3F6E0-20E3-4B43-9A7A-D6B228E6F986}" type="parTrans" cxnId="{60266DEB-88B0-4227-AEAE-D459DB395BD3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B553A5-FD25-4A43-914C-9678244B7B3E}" type="sibTrans" cxnId="{60266DEB-88B0-4227-AEAE-D459DB395BD3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82FD9BF-A234-46CB-AE35-7E2C0119E629}">
      <dgm:prSet phldrT="[Texto]" custT="1"/>
      <dgm:spPr/>
      <dgm:t>
        <a:bodyPr/>
        <a:lstStyle/>
        <a:p>
          <a:r>
            <a:rPr lang="es-CO" sz="16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INSTITUTO DE HERMANAS FRANCISCANAS DE SANTA CLARA</a:t>
          </a:r>
        </a:p>
        <a:p>
          <a:r>
            <a:rPr lang="es-CO" sz="16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CBA Belmira en Fusagasugá</a:t>
          </a:r>
          <a:endParaRPr lang="es-CO" sz="1600" b="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5EE31A1-AAE8-4E27-A347-940E7AEF8686}" type="parTrans" cxnId="{C0894323-E078-48C9-A084-E30687D22CF5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EC4776-0ADD-4E92-A67C-E90D941F8F4E}" type="sibTrans" cxnId="{C0894323-E078-48C9-A084-E30687D22CF5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E1DC61B-4C39-4800-AAAC-14E8CE4D8D2B}">
      <dgm:prSet phldrT="[Texto]" custT="1"/>
      <dgm:spPr/>
      <dgm:t>
        <a:bodyPr/>
        <a:lstStyle/>
        <a:p>
          <a:r>
            <a:rPr lang="es-CO" sz="16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INSTITUTO DE HERMANAS FRANCISCANAS DE SANTA CLARA        </a:t>
          </a:r>
        </a:p>
        <a:p>
          <a:r>
            <a:rPr lang="es-CO" sz="16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CBA San José en Facatativá</a:t>
          </a:r>
          <a:endParaRPr lang="es-CO" sz="1600" b="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1FC0BB1-F517-41C7-B63C-870D0C9E7702}" type="parTrans" cxnId="{D1B46107-1151-46F1-AA73-1FF30394DE46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D578BCA-D4A1-4E37-8838-5EE4B570F2FB}" type="sibTrans" cxnId="{D1B46107-1151-46F1-AA73-1FF30394DE46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957049-2396-4C01-951C-5C1314A0594E}">
      <dgm:prSet phldrT="[Texto]" custT="1"/>
      <dgm:spPr/>
      <dgm:t>
        <a:bodyPr/>
        <a:lstStyle/>
        <a:p>
          <a:r>
            <a:rPr lang="es-CO" sz="14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COMUNIDAD DE RELIGIOSAS TERCIARIAS CAPUCHINAS DE LA SAGRADA FAMILIA PROVINCIA DEL SAGRADO CORAZÓN DE JESÚS </a:t>
          </a:r>
        </a:p>
        <a:p>
          <a:r>
            <a:rPr lang="es-CO" sz="14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CBA en Villeta</a:t>
          </a:r>
          <a:endParaRPr lang="es-CO" sz="1400" b="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0E6EFE8-4C98-47F5-853C-C6B729ADF58D}" type="parTrans" cxnId="{886B05EC-473C-48E8-9FAA-9DC0D632745E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1A23BEE-C880-4408-B584-64572983D3CB}" type="sibTrans" cxnId="{886B05EC-473C-48E8-9FAA-9DC0D632745E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4D299A-6B32-48EB-ADDB-7ED685E32954}">
      <dgm:prSet phldrT="[Texto]" custT="1"/>
      <dgm:spPr/>
      <dgm:t>
        <a:bodyPr/>
        <a:lstStyle/>
        <a:p>
          <a:r>
            <a:rPr lang="es-CO" sz="16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INSTITUTO DE HERMANAS FRANCISCANAS DE SANTA CLARA                                   Instituto San José en Chipaque</a:t>
          </a:r>
          <a:endParaRPr lang="es-CO" sz="1600" b="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E972430-883A-4007-B682-068B558D22BC}" type="parTrans" cxnId="{ECD478E2-4447-48A0-B49D-C8035186F729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E65D33-9B48-4632-88D4-7798AEA6EE83}" type="sibTrans" cxnId="{ECD478E2-4447-48A0-B49D-C8035186F729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233F99-8EFA-47EC-97FB-037840DE698A}">
      <dgm:prSet phldrT="[Texto]" custT="1"/>
      <dgm:spPr/>
      <dgm:t>
        <a:bodyPr/>
        <a:lstStyle/>
        <a:p>
          <a:r>
            <a:rPr lang="es-CO" sz="16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HIJAS DE LA CARIDAD DE SAN VICENTE DE PAUL</a:t>
          </a:r>
        </a:p>
        <a:p>
          <a:r>
            <a:rPr lang="es-CO" sz="16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Centro Masculino Especial La Colonia en Sibaté</a:t>
          </a:r>
          <a:endParaRPr lang="es-CO" sz="1600" b="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51597B7-72B6-4B0C-BFEE-1733A044142C}" type="parTrans" cxnId="{82C6069B-A684-4ADC-B1D4-22DFBE4D311C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2673109-38D2-4CF3-BC76-CBCAFC4177E0}" type="sibTrans" cxnId="{82C6069B-A684-4ADC-B1D4-22DFBE4D311C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D4D895-E18B-4B87-AE0D-27B8A15F4B18}">
      <dgm:prSet phldrT="[Texto]" custT="1"/>
      <dgm:spPr/>
      <dgm:t>
        <a:bodyPr/>
        <a:lstStyle/>
        <a:p>
          <a:r>
            <a:rPr lang="es-CO" sz="16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CONSORCIO DE PROTECCION SOCIAL INTEGRAL CUNDINAMARCA</a:t>
          </a:r>
        </a:p>
        <a:p>
          <a:r>
            <a:rPr lang="es-CO" sz="1600" b="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Centro Femenino Especial José Joaquín Vargas en Sibaté</a:t>
          </a:r>
          <a:endParaRPr lang="es-CO" sz="1600" b="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0C888B4-F3E1-42D2-9C4B-B2314784C076}" type="parTrans" cxnId="{0B65C551-19F1-485A-BD80-97281574DE34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D9DBFCB-2287-4B57-B51B-1BEE8457DD15}" type="sibTrans" cxnId="{0B65C551-19F1-485A-BD80-97281574DE34}">
      <dgm:prSet/>
      <dgm:spPr/>
      <dgm:t>
        <a:bodyPr/>
        <a:lstStyle/>
        <a:p>
          <a:endParaRPr lang="es-CO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671691-3E44-475F-A3F9-7E63AFAA0657}" type="pres">
      <dgm:prSet presAssocID="{856C9329-267A-465C-AA85-1E2CC64AA0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4CEE0E4-A98D-47C8-8DD8-DD308F14823E}" type="pres">
      <dgm:prSet presAssocID="{A51FAC46-7311-4295-A428-E75E870FFF6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62A74C-7A88-4E75-A44B-C14C7C600FA3}" type="pres">
      <dgm:prSet presAssocID="{446F5DD2-0F06-449E-8AE0-A2C988494CA0}" presName="sibTrans" presStyleCnt="0"/>
      <dgm:spPr/>
      <dgm:t>
        <a:bodyPr/>
        <a:lstStyle/>
        <a:p>
          <a:endParaRPr lang="es-CO"/>
        </a:p>
      </dgm:t>
    </dgm:pt>
    <dgm:pt modelId="{32F8563E-B9E6-42CB-A1F0-F1D2C1936B13}" type="pres">
      <dgm:prSet presAssocID="{30CFDD07-2D31-40BB-811A-7630C3BBBCF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7699BD-98A5-4E8F-A561-686C53C317DB}" type="pres">
      <dgm:prSet presAssocID="{2DB553A5-FD25-4A43-914C-9678244B7B3E}" presName="sibTrans" presStyleCnt="0"/>
      <dgm:spPr/>
      <dgm:t>
        <a:bodyPr/>
        <a:lstStyle/>
        <a:p>
          <a:endParaRPr lang="es-CO"/>
        </a:p>
      </dgm:t>
    </dgm:pt>
    <dgm:pt modelId="{6E0EF486-9A4C-4575-8A2C-15E438222A5E}" type="pres">
      <dgm:prSet presAssocID="{A82FD9BF-A234-46CB-AE35-7E2C0119E62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D94728-E1D5-4D52-8651-0C4CAFE67F46}" type="pres">
      <dgm:prSet presAssocID="{C2EC4776-0ADD-4E92-A67C-E90D941F8F4E}" presName="sibTrans" presStyleCnt="0"/>
      <dgm:spPr/>
      <dgm:t>
        <a:bodyPr/>
        <a:lstStyle/>
        <a:p>
          <a:endParaRPr lang="es-CO"/>
        </a:p>
      </dgm:t>
    </dgm:pt>
    <dgm:pt modelId="{85A2B9A7-B370-4E5E-A579-4C383FAFD734}" type="pres">
      <dgm:prSet presAssocID="{5E1DC61B-4C39-4800-AAAC-14E8CE4D8D2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EB23E90-27F5-422C-B7DB-49BB85CC8278}" type="pres">
      <dgm:prSet presAssocID="{2D578BCA-D4A1-4E37-8838-5EE4B570F2FB}" presName="sibTrans" presStyleCnt="0"/>
      <dgm:spPr/>
      <dgm:t>
        <a:bodyPr/>
        <a:lstStyle/>
        <a:p>
          <a:endParaRPr lang="es-CO"/>
        </a:p>
      </dgm:t>
    </dgm:pt>
    <dgm:pt modelId="{7F878EE0-AAD6-4F42-A5F0-244E785930F3}" type="pres">
      <dgm:prSet presAssocID="{C2957049-2396-4C01-951C-5C1314A0594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8ED6B4-A173-455F-8A34-D0146E569AD0}" type="pres">
      <dgm:prSet presAssocID="{31A23BEE-C880-4408-B584-64572983D3CB}" presName="sibTrans" presStyleCnt="0"/>
      <dgm:spPr/>
      <dgm:t>
        <a:bodyPr/>
        <a:lstStyle/>
        <a:p>
          <a:endParaRPr lang="es-CO"/>
        </a:p>
      </dgm:t>
    </dgm:pt>
    <dgm:pt modelId="{6F2095AB-DB6D-46E6-8A44-58D62C7A13AF}" type="pres">
      <dgm:prSet presAssocID="{744D299A-6B32-48EB-ADDB-7ED685E3295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42AD2D-CBCC-43FF-A8D1-C2E58087AB9F}" type="pres">
      <dgm:prSet presAssocID="{B0E65D33-9B48-4632-88D4-7798AEA6EE83}" presName="sibTrans" presStyleCnt="0"/>
      <dgm:spPr/>
      <dgm:t>
        <a:bodyPr/>
        <a:lstStyle/>
        <a:p>
          <a:endParaRPr lang="es-CO"/>
        </a:p>
      </dgm:t>
    </dgm:pt>
    <dgm:pt modelId="{2E09BCBE-7752-4978-A637-FB1F03009039}" type="pres">
      <dgm:prSet presAssocID="{74233F99-8EFA-47EC-97FB-037840DE698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8675B49-CC1B-408E-856A-11F3D2AC80C8}" type="pres">
      <dgm:prSet presAssocID="{12673109-38D2-4CF3-BC76-CBCAFC4177E0}" presName="sibTrans" presStyleCnt="0"/>
      <dgm:spPr/>
      <dgm:t>
        <a:bodyPr/>
        <a:lstStyle/>
        <a:p>
          <a:endParaRPr lang="es-CO"/>
        </a:p>
      </dgm:t>
    </dgm:pt>
    <dgm:pt modelId="{B6A52C08-EB0B-42A0-BF40-1426334F76CA}" type="pres">
      <dgm:prSet presAssocID="{F9D4D895-E18B-4B87-AE0D-27B8A15F4B1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86B05EC-473C-48E8-9FAA-9DC0D632745E}" srcId="{856C9329-267A-465C-AA85-1E2CC64AA0BE}" destId="{C2957049-2396-4C01-951C-5C1314A0594E}" srcOrd="4" destOrd="0" parTransId="{50E6EFE8-4C98-47F5-853C-C6B729ADF58D}" sibTransId="{31A23BEE-C880-4408-B584-64572983D3CB}"/>
    <dgm:cxn modelId="{C0894323-E078-48C9-A084-E30687D22CF5}" srcId="{856C9329-267A-465C-AA85-1E2CC64AA0BE}" destId="{A82FD9BF-A234-46CB-AE35-7E2C0119E629}" srcOrd="2" destOrd="0" parTransId="{05EE31A1-AAE8-4E27-A347-940E7AEF8686}" sibTransId="{C2EC4776-0ADD-4E92-A67C-E90D941F8F4E}"/>
    <dgm:cxn modelId="{D1B46107-1151-46F1-AA73-1FF30394DE46}" srcId="{856C9329-267A-465C-AA85-1E2CC64AA0BE}" destId="{5E1DC61B-4C39-4800-AAAC-14E8CE4D8D2B}" srcOrd="3" destOrd="0" parTransId="{91FC0BB1-F517-41C7-B63C-870D0C9E7702}" sibTransId="{2D578BCA-D4A1-4E37-8838-5EE4B570F2FB}"/>
    <dgm:cxn modelId="{60266DEB-88B0-4227-AEAE-D459DB395BD3}" srcId="{856C9329-267A-465C-AA85-1E2CC64AA0BE}" destId="{30CFDD07-2D31-40BB-811A-7630C3BBBCF1}" srcOrd="1" destOrd="0" parTransId="{3BD3F6E0-20E3-4B43-9A7A-D6B228E6F986}" sibTransId="{2DB553A5-FD25-4A43-914C-9678244B7B3E}"/>
    <dgm:cxn modelId="{914D217D-78C6-4E90-A083-9275B871AA7E}" type="presOf" srcId="{F9D4D895-E18B-4B87-AE0D-27B8A15F4B18}" destId="{B6A52C08-EB0B-42A0-BF40-1426334F76CA}" srcOrd="0" destOrd="0" presId="urn:microsoft.com/office/officeart/2005/8/layout/default#1"/>
    <dgm:cxn modelId="{D526ACC3-27FA-4843-A1AE-0750F6BF5267}" type="presOf" srcId="{744D299A-6B32-48EB-ADDB-7ED685E32954}" destId="{6F2095AB-DB6D-46E6-8A44-58D62C7A13AF}" srcOrd="0" destOrd="0" presId="urn:microsoft.com/office/officeart/2005/8/layout/default#1"/>
    <dgm:cxn modelId="{752A06F8-805B-4A00-A71B-2A5EF5E6DFBD}" type="presOf" srcId="{A51FAC46-7311-4295-A428-E75E870FFF65}" destId="{74CEE0E4-A98D-47C8-8DD8-DD308F14823E}" srcOrd="0" destOrd="0" presId="urn:microsoft.com/office/officeart/2005/8/layout/default#1"/>
    <dgm:cxn modelId="{9D850549-E9B3-4E38-83A7-8D9986B74D57}" srcId="{856C9329-267A-465C-AA85-1E2CC64AA0BE}" destId="{A51FAC46-7311-4295-A428-E75E870FFF65}" srcOrd="0" destOrd="0" parTransId="{E255369C-100B-44D3-98B7-2B0E435F07F8}" sibTransId="{446F5DD2-0F06-449E-8AE0-A2C988494CA0}"/>
    <dgm:cxn modelId="{0B65C551-19F1-485A-BD80-97281574DE34}" srcId="{856C9329-267A-465C-AA85-1E2CC64AA0BE}" destId="{F9D4D895-E18B-4B87-AE0D-27B8A15F4B18}" srcOrd="7" destOrd="0" parTransId="{B0C888B4-F3E1-42D2-9C4B-B2314784C076}" sibTransId="{8D9DBFCB-2287-4B57-B51B-1BEE8457DD15}"/>
    <dgm:cxn modelId="{F922559D-93D7-402F-B4B7-34DD62117F7F}" type="presOf" srcId="{856C9329-267A-465C-AA85-1E2CC64AA0BE}" destId="{C2671691-3E44-475F-A3F9-7E63AFAA0657}" srcOrd="0" destOrd="0" presId="urn:microsoft.com/office/officeart/2005/8/layout/default#1"/>
    <dgm:cxn modelId="{39F6B510-0F41-4292-B1B4-BF3B8CA0BDA9}" type="presOf" srcId="{74233F99-8EFA-47EC-97FB-037840DE698A}" destId="{2E09BCBE-7752-4978-A637-FB1F03009039}" srcOrd="0" destOrd="0" presId="urn:microsoft.com/office/officeart/2005/8/layout/default#1"/>
    <dgm:cxn modelId="{2278A51C-3485-4DEB-915A-2CCE490460C1}" type="presOf" srcId="{30CFDD07-2D31-40BB-811A-7630C3BBBCF1}" destId="{32F8563E-B9E6-42CB-A1F0-F1D2C1936B13}" srcOrd="0" destOrd="0" presId="urn:microsoft.com/office/officeart/2005/8/layout/default#1"/>
    <dgm:cxn modelId="{2DCA59CB-AB40-4571-843F-A96B3819772C}" type="presOf" srcId="{A82FD9BF-A234-46CB-AE35-7E2C0119E629}" destId="{6E0EF486-9A4C-4575-8A2C-15E438222A5E}" srcOrd="0" destOrd="0" presId="urn:microsoft.com/office/officeart/2005/8/layout/default#1"/>
    <dgm:cxn modelId="{82C6069B-A684-4ADC-B1D4-22DFBE4D311C}" srcId="{856C9329-267A-465C-AA85-1E2CC64AA0BE}" destId="{74233F99-8EFA-47EC-97FB-037840DE698A}" srcOrd="6" destOrd="0" parTransId="{F51597B7-72B6-4B0C-BFEE-1733A044142C}" sibTransId="{12673109-38D2-4CF3-BC76-CBCAFC4177E0}"/>
    <dgm:cxn modelId="{ECD478E2-4447-48A0-B49D-C8035186F729}" srcId="{856C9329-267A-465C-AA85-1E2CC64AA0BE}" destId="{744D299A-6B32-48EB-ADDB-7ED685E32954}" srcOrd="5" destOrd="0" parTransId="{EE972430-883A-4007-B682-068B558D22BC}" sibTransId="{B0E65D33-9B48-4632-88D4-7798AEA6EE83}"/>
    <dgm:cxn modelId="{FF645001-D641-4F2D-9DC3-713100EFEA25}" type="presOf" srcId="{C2957049-2396-4C01-951C-5C1314A0594E}" destId="{7F878EE0-AAD6-4F42-A5F0-244E785930F3}" srcOrd="0" destOrd="0" presId="urn:microsoft.com/office/officeart/2005/8/layout/default#1"/>
    <dgm:cxn modelId="{7771C294-1D89-41E0-9E7A-2E5E481A4F6D}" type="presOf" srcId="{5E1DC61B-4C39-4800-AAAC-14E8CE4D8D2B}" destId="{85A2B9A7-B370-4E5E-A579-4C383FAFD734}" srcOrd="0" destOrd="0" presId="urn:microsoft.com/office/officeart/2005/8/layout/default#1"/>
    <dgm:cxn modelId="{D617FD50-1A96-4B36-9CE2-7B8318008DC2}" type="presParOf" srcId="{C2671691-3E44-475F-A3F9-7E63AFAA0657}" destId="{74CEE0E4-A98D-47C8-8DD8-DD308F14823E}" srcOrd="0" destOrd="0" presId="urn:microsoft.com/office/officeart/2005/8/layout/default#1"/>
    <dgm:cxn modelId="{697D8D3D-AA8A-473F-BCB6-7A38D1205140}" type="presParOf" srcId="{C2671691-3E44-475F-A3F9-7E63AFAA0657}" destId="{BF62A74C-7A88-4E75-A44B-C14C7C600FA3}" srcOrd="1" destOrd="0" presId="urn:microsoft.com/office/officeart/2005/8/layout/default#1"/>
    <dgm:cxn modelId="{DAC8E1CA-C5C5-4199-B9F2-847A8457B9D8}" type="presParOf" srcId="{C2671691-3E44-475F-A3F9-7E63AFAA0657}" destId="{32F8563E-B9E6-42CB-A1F0-F1D2C1936B13}" srcOrd="2" destOrd="0" presId="urn:microsoft.com/office/officeart/2005/8/layout/default#1"/>
    <dgm:cxn modelId="{53076AE2-F657-45B1-ADA6-7E0D6C521FAE}" type="presParOf" srcId="{C2671691-3E44-475F-A3F9-7E63AFAA0657}" destId="{F07699BD-98A5-4E8F-A561-686C53C317DB}" srcOrd="3" destOrd="0" presId="urn:microsoft.com/office/officeart/2005/8/layout/default#1"/>
    <dgm:cxn modelId="{C52F8818-9307-49B9-8F9E-E7501C08C8C1}" type="presParOf" srcId="{C2671691-3E44-475F-A3F9-7E63AFAA0657}" destId="{6E0EF486-9A4C-4575-8A2C-15E438222A5E}" srcOrd="4" destOrd="0" presId="urn:microsoft.com/office/officeart/2005/8/layout/default#1"/>
    <dgm:cxn modelId="{8C175D07-2183-4E44-9936-3E6DF2751BC3}" type="presParOf" srcId="{C2671691-3E44-475F-A3F9-7E63AFAA0657}" destId="{6FD94728-E1D5-4D52-8651-0C4CAFE67F46}" srcOrd="5" destOrd="0" presId="urn:microsoft.com/office/officeart/2005/8/layout/default#1"/>
    <dgm:cxn modelId="{AEB104F1-8CEF-49CD-935C-AD1D9F6CA17A}" type="presParOf" srcId="{C2671691-3E44-475F-A3F9-7E63AFAA0657}" destId="{85A2B9A7-B370-4E5E-A579-4C383FAFD734}" srcOrd="6" destOrd="0" presId="urn:microsoft.com/office/officeart/2005/8/layout/default#1"/>
    <dgm:cxn modelId="{3D0111F0-9795-4FE8-B444-A3F2A95E138B}" type="presParOf" srcId="{C2671691-3E44-475F-A3F9-7E63AFAA0657}" destId="{DEB23E90-27F5-422C-B7DB-49BB85CC8278}" srcOrd="7" destOrd="0" presId="urn:microsoft.com/office/officeart/2005/8/layout/default#1"/>
    <dgm:cxn modelId="{38127C87-8B43-4748-8A8E-74A4B76C2DA6}" type="presParOf" srcId="{C2671691-3E44-475F-A3F9-7E63AFAA0657}" destId="{7F878EE0-AAD6-4F42-A5F0-244E785930F3}" srcOrd="8" destOrd="0" presId="urn:microsoft.com/office/officeart/2005/8/layout/default#1"/>
    <dgm:cxn modelId="{C36E50AE-11B9-4A26-B99C-6CF4C7A4606C}" type="presParOf" srcId="{C2671691-3E44-475F-A3F9-7E63AFAA0657}" destId="{E68ED6B4-A173-455F-8A34-D0146E569AD0}" srcOrd="9" destOrd="0" presId="urn:microsoft.com/office/officeart/2005/8/layout/default#1"/>
    <dgm:cxn modelId="{6CE31EC2-24D2-423E-9106-2E196C7FEBCA}" type="presParOf" srcId="{C2671691-3E44-475F-A3F9-7E63AFAA0657}" destId="{6F2095AB-DB6D-46E6-8A44-58D62C7A13AF}" srcOrd="10" destOrd="0" presId="urn:microsoft.com/office/officeart/2005/8/layout/default#1"/>
    <dgm:cxn modelId="{70494E4E-002E-4061-AEDD-5E304ED6861B}" type="presParOf" srcId="{C2671691-3E44-475F-A3F9-7E63AFAA0657}" destId="{5E42AD2D-CBCC-43FF-A8D1-C2E58087AB9F}" srcOrd="11" destOrd="0" presId="urn:microsoft.com/office/officeart/2005/8/layout/default#1"/>
    <dgm:cxn modelId="{DDEC522D-E0E7-4C63-92BD-332938446C53}" type="presParOf" srcId="{C2671691-3E44-475F-A3F9-7E63AFAA0657}" destId="{2E09BCBE-7752-4978-A637-FB1F03009039}" srcOrd="12" destOrd="0" presId="urn:microsoft.com/office/officeart/2005/8/layout/default#1"/>
    <dgm:cxn modelId="{1CD2D2DC-F4AF-4E71-A794-1BABA8425D38}" type="presParOf" srcId="{C2671691-3E44-475F-A3F9-7E63AFAA0657}" destId="{C8675B49-CC1B-408E-856A-11F3D2AC80C8}" srcOrd="13" destOrd="0" presId="urn:microsoft.com/office/officeart/2005/8/layout/default#1"/>
    <dgm:cxn modelId="{FE2103BB-4DDC-4F28-BFA2-04D37EBDB05D}" type="presParOf" srcId="{C2671691-3E44-475F-A3F9-7E63AFAA0657}" destId="{B6A52C08-EB0B-42A0-BF40-1426334F76CA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19D117-0DC2-4AE3-9709-A4857A5F6FEA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B4FD8EC2-E6E7-4C3F-BD50-5FC13145E1DF}">
      <dgm:prSet phldrT="[Texto]" custT="1"/>
      <dgm:spPr/>
      <dgm:t>
        <a:bodyPr/>
        <a:lstStyle/>
        <a:p>
          <a:endParaRPr lang="es-CO" sz="800" dirty="0"/>
        </a:p>
      </dgm:t>
    </dgm:pt>
    <dgm:pt modelId="{97AAF241-6402-433F-977C-696D5C283C38}" type="parTrans" cxnId="{D50544A9-16DF-4F29-9374-F7EA9A561290}">
      <dgm:prSet/>
      <dgm:spPr/>
      <dgm:t>
        <a:bodyPr/>
        <a:lstStyle/>
        <a:p>
          <a:endParaRPr lang="es-CO"/>
        </a:p>
      </dgm:t>
    </dgm:pt>
    <dgm:pt modelId="{6E7BE3E9-DC31-497C-8AAC-39B7F614F99A}" type="sibTrans" cxnId="{D50544A9-16DF-4F29-9374-F7EA9A561290}">
      <dgm:prSet/>
      <dgm:spPr/>
      <dgm:t>
        <a:bodyPr/>
        <a:lstStyle/>
        <a:p>
          <a:endParaRPr lang="es-CO"/>
        </a:p>
      </dgm:t>
    </dgm:pt>
    <dgm:pt modelId="{E9BC0DAF-4968-406C-9863-11A1D6ECD660}">
      <dgm:prSet phldrT="[Texto]" custT="1"/>
      <dgm:spPr/>
      <dgm:t>
        <a:bodyPr/>
        <a:lstStyle/>
        <a:p>
          <a:r>
            <a:rPr lang="es-CO" sz="18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El Decreto 23 del 21 de agosto de </a:t>
          </a:r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1951 creó el Asilo de Ancianos San José</a:t>
          </a:r>
          <a:r>
            <a:rPr kumimoji="0" lang="es-CO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de la Alcaldía Municipal de Facatativá</a:t>
          </a:r>
          <a:endParaRPr lang="es-CO" sz="1800" dirty="0"/>
        </a:p>
      </dgm:t>
    </dgm:pt>
    <dgm:pt modelId="{E6D2344D-7BAA-43AE-8FA2-1B538E69D4F8}" type="parTrans" cxnId="{A36E2730-985B-4B1F-943B-18D8D8AED39D}">
      <dgm:prSet/>
      <dgm:spPr/>
      <dgm:t>
        <a:bodyPr/>
        <a:lstStyle/>
        <a:p>
          <a:endParaRPr lang="es-CO"/>
        </a:p>
      </dgm:t>
    </dgm:pt>
    <dgm:pt modelId="{CAED1131-F633-44EC-9D3F-6B9AFD25FFA8}" type="sibTrans" cxnId="{A36E2730-985B-4B1F-943B-18D8D8AED39D}">
      <dgm:prSet/>
      <dgm:spPr/>
      <dgm:t>
        <a:bodyPr/>
        <a:lstStyle/>
        <a:p>
          <a:endParaRPr lang="es-CO"/>
        </a:p>
      </dgm:t>
    </dgm:pt>
    <dgm:pt modelId="{202ED3C5-49BA-41A0-82E2-98BC9720691E}">
      <dgm:prSet phldrT="[Texto]" custT="1"/>
      <dgm:spPr/>
      <dgm:t>
        <a:bodyPr/>
        <a:lstStyle/>
        <a:p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1982 se trasladó a la calle 7 # 3-69 de propiedad del Hospital San Rafael</a:t>
          </a:r>
          <a:endParaRPr lang="es-CO" sz="1800" dirty="0"/>
        </a:p>
      </dgm:t>
    </dgm:pt>
    <dgm:pt modelId="{1CD8844E-7785-4A37-A58A-4A2278EC264E}" type="parTrans" cxnId="{8A4B9183-F6CB-46C2-80FE-12658D540EE8}">
      <dgm:prSet/>
      <dgm:spPr/>
      <dgm:t>
        <a:bodyPr/>
        <a:lstStyle/>
        <a:p>
          <a:endParaRPr lang="es-CO"/>
        </a:p>
      </dgm:t>
    </dgm:pt>
    <dgm:pt modelId="{932E3754-C4F2-4822-A45D-E610573D4FA7}" type="sibTrans" cxnId="{8A4B9183-F6CB-46C2-80FE-12658D540EE8}">
      <dgm:prSet/>
      <dgm:spPr/>
      <dgm:t>
        <a:bodyPr/>
        <a:lstStyle/>
        <a:p>
          <a:endParaRPr lang="es-CO"/>
        </a:p>
      </dgm:t>
    </dgm:pt>
    <dgm:pt modelId="{F22A070B-D6D7-439D-86C4-4F3B2E4B9DD0}">
      <dgm:prSet phldrT="[Texto]" phldr="1" custT="1"/>
      <dgm:spPr/>
      <dgm:t>
        <a:bodyPr/>
        <a:lstStyle/>
        <a:p>
          <a:endParaRPr lang="es-CO" sz="800" dirty="0"/>
        </a:p>
      </dgm:t>
    </dgm:pt>
    <dgm:pt modelId="{26930863-2862-4E9B-BBF8-05D9114E980D}" type="parTrans" cxnId="{F2C7DE00-FDF9-4D67-A4BC-67EB905BC100}">
      <dgm:prSet/>
      <dgm:spPr/>
      <dgm:t>
        <a:bodyPr/>
        <a:lstStyle/>
        <a:p>
          <a:endParaRPr lang="es-CO"/>
        </a:p>
      </dgm:t>
    </dgm:pt>
    <dgm:pt modelId="{B0A3E92C-5DF3-4BC3-B546-97D04D4A857C}" type="sibTrans" cxnId="{F2C7DE00-FDF9-4D67-A4BC-67EB905BC100}">
      <dgm:prSet/>
      <dgm:spPr/>
      <dgm:t>
        <a:bodyPr/>
        <a:lstStyle/>
        <a:p>
          <a:endParaRPr lang="es-CO"/>
        </a:p>
      </dgm:t>
    </dgm:pt>
    <dgm:pt modelId="{E0C900BA-782D-45F2-BE95-00C1B8C24F21}">
      <dgm:prSet phldrT="[Texto]" custT="1"/>
      <dgm:spPr/>
      <dgm:t>
        <a:bodyPr/>
        <a:lstStyle/>
        <a:p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En 1986 la Junta Directiva aprueba el proyecto de construcción del Ancianato </a:t>
          </a:r>
          <a:endParaRPr lang="es-CO" sz="1800" dirty="0"/>
        </a:p>
      </dgm:t>
    </dgm:pt>
    <dgm:pt modelId="{0328E69C-7FC3-4003-808E-3DC7FC20B1F9}" type="parTrans" cxnId="{1D00849A-8108-4FEC-8825-91374ABE3A07}">
      <dgm:prSet/>
      <dgm:spPr/>
      <dgm:t>
        <a:bodyPr/>
        <a:lstStyle/>
        <a:p>
          <a:endParaRPr lang="es-CO"/>
        </a:p>
      </dgm:t>
    </dgm:pt>
    <dgm:pt modelId="{DA2A80AE-DC1A-4504-9DED-775B656C57C9}" type="sibTrans" cxnId="{1D00849A-8108-4FEC-8825-91374ABE3A07}">
      <dgm:prSet/>
      <dgm:spPr/>
      <dgm:t>
        <a:bodyPr/>
        <a:lstStyle/>
        <a:p>
          <a:endParaRPr lang="es-CO"/>
        </a:p>
      </dgm:t>
    </dgm:pt>
    <dgm:pt modelId="{AE23D6B9-DE38-47E1-9E90-6B4D6EBE13C3}">
      <dgm:prSet phldrT="[Texto]" custT="1"/>
      <dgm:spPr/>
      <dgm:t>
        <a:bodyPr/>
        <a:lstStyle/>
        <a:p>
          <a:r>
            <a:rPr lang="es-CO" sz="16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En</a:t>
          </a:r>
          <a:r>
            <a:rPr lang="es-CO" sz="1600" dirty="0" smtClean="0"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s-C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1987 se firma el contrato de Comodato, entre la Beneficencia y el Hospital San Rafael y la Beneficencia recibe el terrero.</a:t>
          </a:r>
          <a:endParaRPr lang="es-CO" sz="1600" dirty="0"/>
        </a:p>
      </dgm:t>
    </dgm:pt>
    <dgm:pt modelId="{0CF23AF3-0592-4C5C-A982-65A903CFEB1E}" type="parTrans" cxnId="{9E9E9DB9-80E6-4496-B296-D92F5FD62FDC}">
      <dgm:prSet/>
      <dgm:spPr/>
      <dgm:t>
        <a:bodyPr/>
        <a:lstStyle/>
        <a:p>
          <a:endParaRPr lang="es-CO"/>
        </a:p>
      </dgm:t>
    </dgm:pt>
    <dgm:pt modelId="{E21F2E7A-2656-4E0A-8801-E3E2C7F7C663}" type="sibTrans" cxnId="{9E9E9DB9-80E6-4496-B296-D92F5FD62FDC}">
      <dgm:prSet/>
      <dgm:spPr/>
      <dgm:t>
        <a:bodyPr/>
        <a:lstStyle/>
        <a:p>
          <a:endParaRPr lang="es-CO"/>
        </a:p>
      </dgm:t>
    </dgm:pt>
    <dgm:pt modelId="{634D5BCA-4A9C-4B0D-A281-883BE8D5E15B}">
      <dgm:prSet phldrT="[Texto]" phldr="1" custT="1"/>
      <dgm:spPr/>
      <dgm:t>
        <a:bodyPr/>
        <a:lstStyle/>
        <a:p>
          <a:endParaRPr lang="es-CO" sz="800" dirty="0"/>
        </a:p>
      </dgm:t>
    </dgm:pt>
    <dgm:pt modelId="{C148AD58-B96B-4B86-A30B-4496783F0650}" type="parTrans" cxnId="{A992486A-5882-4A09-B5BB-D8DB2A2EF920}">
      <dgm:prSet/>
      <dgm:spPr/>
      <dgm:t>
        <a:bodyPr/>
        <a:lstStyle/>
        <a:p>
          <a:endParaRPr lang="es-CO"/>
        </a:p>
      </dgm:t>
    </dgm:pt>
    <dgm:pt modelId="{3B8F361D-3CF8-445B-B19F-79B871CFD590}" type="sibTrans" cxnId="{A992486A-5882-4A09-B5BB-D8DB2A2EF920}">
      <dgm:prSet/>
      <dgm:spPr/>
      <dgm:t>
        <a:bodyPr/>
        <a:lstStyle/>
        <a:p>
          <a:endParaRPr lang="es-CO"/>
        </a:p>
      </dgm:t>
    </dgm:pt>
    <dgm:pt modelId="{9F68C392-C45E-4C47-B726-6DC94AF7866C}">
      <dgm:prSet phldrT="[Texto]" custT="1"/>
      <dgm:spPr/>
      <dgm:t>
        <a:bodyPr/>
        <a:lstStyle/>
        <a:p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En 1989 se inició la construcción del Ancianato </a:t>
          </a:r>
        </a:p>
      </dgm:t>
    </dgm:pt>
    <dgm:pt modelId="{AC5A772A-6AD7-4341-8B27-E5F86F0A5E1E}" type="parTrans" cxnId="{F9B7E309-8502-460A-810D-97031978AED1}">
      <dgm:prSet/>
      <dgm:spPr/>
      <dgm:t>
        <a:bodyPr/>
        <a:lstStyle/>
        <a:p>
          <a:endParaRPr lang="es-CO"/>
        </a:p>
      </dgm:t>
    </dgm:pt>
    <dgm:pt modelId="{0B0AB27A-711B-4DC7-8A33-C65CB8AE02C9}" type="sibTrans" cxnId="{F9B7E309-8502-460A-810D-97031978AED1}">
      <dgm:prSet/>
      <dgm:spPr/>
      <dgm:t>
        <a:bodyPr/>
        <a:lstStyle/>
        <a:p>
          <a:endParaRPr lang="es-CO"/>
        </a:p>
      </dgm:t>
    </dgm:pt>
    <dgm:pt modelId="{002302FB-70FA-4117-A309-2670CD7F9EB9}">
      <dgm:prSet phldrT="[Texto]" custT="1"/>
      <dgm:spPr/>
      <dgm:t>
        <a:bodyPr/>
        <a:lstStyle/>
        <a:p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El 28 de febrero de 1993 se inauguró el programa.</a:t>
          </a:r>
          <a:endParaRPr kumimoji="0" lang="es-CO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r>
            <a:rPr lang="es-CO" sz="18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Mediante Acuerdo 11 de </a:t>
          </a:r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1995</a:t>
          </a:r>
          <a:r>
            <a:rPr lang="es-CO" sz="18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se  </a:t>
          </a:r>
          <a:r>
            <a:rPr kumimoji="0" 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denominó Centro de Bienestar del Anciano San José.</a:t>
          </a:r>
        </a:p>
      </dgm:t>
    </dgm:pt>
    <dgm:pt modelId="{2216CFA6-79CE-41E1-AA2B-4DD95EE8300A}" type="parTrans" cxnId="{D35F65DF-EA05-46DC-9F7C-C8336E6E36AF}">
      <dgm:prSet/>
      <dgm:spPr/>
      <dgm:t>
        <a:bodyPr/>
        <a:lstStyle/>
        <a:p>
          <a:endParaRPr lang="es-CO"/>
        </a:p>
      </dgm:t>
    </dgm:pt>
    <dgm:pt modelId="{6A2E8950-D992-4924-81C9-D80E3298E865}" type="sibTrans" cxnId="{D35F65DF-EA05-46DC-9F7C-C8336E6E36AF}">
      <dgm:prSet/>
      <dgm:spPr/>
      <dgm:t>
        <a:bodyPr/>
        <a:lstStyle/>
        <a:p>
          <a:endParaRPr lang="es-CO"/>
        </a:p>
      </dgm:t>
    </dgm:pt>
    <dgm:pt modelId="{0CBE2966-01E8-46F7-A7C9-C8F5C931332E}" type="pres">
      <dgm:prSet presAssocID="{2F19D117-0DC2-4AE3-9709-A4857A5F6FE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D58DE36-4057-44D7-8830-393C469E1B1F}" type="pres">
      <dgm:prSet presAssocID="{B4FD8EC2-E6E7-4C3F-BD50-5FC13145E1DF}" presName="compNode" presStyleCnt="0"/>
      <dgm:spPr/>
    </dgm:pt>
    <dgm:pt modelId="{DBA05C3A-9D0E-457B-8D7B-8A06D6AA0257}" type="pres">
      <dgm:prSet presAssocID="{B4FD8EC2-E6E7-4C3F-BD50-5FC13145E1DF}" presName="aNode" presStyleLbl="bgShp" presStyleIdx="0" presStyleCnt="3"/>
      <dgm:spPr/>
      <dgm:t>
        <a:bodyPr/>
        <a:lstStyle/>
        <a:p>
          <a:endParaRPr lang="es-CO"/>
        </a:p>
      </dgm:t>
    </dgm:pt>
    <dgm:pt modelId="{967F4C26-EE1A-4171-8771-062C5DDF7ABC}" type="pres">
      <dgm:prSet presAssocID="{B4FD8EC2-E6E7-4C3F-BD50-5FC13145E1DF}" presName="textNode" presStyleLbl="bgShp" presStyleIdx="0" presStyleCnt="3"/>
      <dgm:spPr/>
      <dgm:t>
        <a:bodyPr/>
        <a:lstStyle/>
        <a:p>
          <a:endParaRPr lang="es-CO"/>
        </a:p>
      </dgm:t>
    </dgm:pt>
    <dgm:pt modelId="{A97198D2-B6E3-4B23-85B5-95BCA6F2312B}" type="pres">
      <dgm:prSet presAssocID="{B4FD8EC2-E6E7-4C3F-BD50-5FC13145E1DF}" presName="compChildNode" presStyleCnt="0"/>
      <dgm:spPr/>
    </dgm:pt>
    <dgm:pt modelId="{68EE0C17-10CD-4F9A-9C94-AD1697A961DA}" type="pres">
      <dgm:prSet presAssocID="{B4FD8EC2-E6E7-4C3F-BD50-5FC13145E1DF}" presName="theInnerList" presStyleCnt="0"/>
      <dgm:spPr/>
    </dgm:pt>
    <dgm:pt modelId="{69474859-C118-4526-BB30-96E29E515ACF}" type="pres">
      <dgm:prSet presAssocID="{E9BC0DAF-4968-406C-9863-11A1D6ECD660}" presName="childNode" presStyleLbl="node1" presStyleIdx="0" presStyleCnt="6" custScaleY="1832151" custLinFactY="-829726" custLinFactNeighborX="-1136" custLinFactNeighborY="-9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94A1CD-AD33-46A8-87F2-152F65939D82}" type="pres">
      <dgm:prSet presAssocID="{E9BC0DAF-4968-406C-9863-11A1D6ECD660}" presName="aSpace2" presStyleCnt="0"/>
      <dgm:spPr/>
    </dgm:pt>
    <dgm:pt modelId="{9FDA350E-B25D-43EE-8688-C421539EEF12}" type="pres">
      <dgm:prSet presAssocID="{202ED3C5-49BA-41A0-82E2-98BC9720691E}" presName="childNode" presStyleLbl="node1" presStyleIdx="1" presStyleCnt="6" custScaleY="1547813" custLinFactY="-384761" custLinFactNeighborX="-2274" custLinFactNeighborY="-4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AF3C37C-34CA-4FC2-973D-5BDC443964BA}" type="pres">
      <dgm:prSet presAssocID="{B4FD8EC2-E6E7-4C3F-BD50-5FC13145E1DF}" presName="aSpace" presStyleCnt="0"/>
      <dgm:spPr/>
    </dgm:pt>
    <dgm:pt modelId="{C1A2D100-A5E8-4988-B0FA-97E8B96B1FEF}" type="pres">
      <dgm:prSet presAssocID="{F22A070B-D6D7-439D-86C4-4F3B2E4B9DD0}" presName="compNode" presStyleCnt="0"/>
      <dgm:spPr/>
    </dgm:pt>
    <dgm:pt modelId="{44C972BB-37F7-4ADC-BC05-5183F8E330A0}" type="pres">
      <dgm:prSet presAssocID="{F22A070B-D6D7-439D-86C4-4F3B2E4B9DD0}" presName="aNode" presStyleLbl="bgShp" presStyleIdx="1" presStyleCnt="3"/>
      <dgm:spPr/>
      <dgm:t>
        <a:bodyPr/>
        <a:lstStyle/>
        <a:p>
          <a:endParaRPr lang="es-CO"/>
        </a:p>
      </dgm:t>
    </dgm:pt>
    <dgm:pt modelId="{4B33060C-1336-4D1D-9E09-67602797CBA8}" type="pres">
      <dgm:prSet presAssocID="{F22A070B-D6D7-439D-86C4-4F3B2E4B9DD0}" presName="textNode" presStyleLbl="bgShp" presStyleIdx="1" presStyleCnt="3"/>
      <dgm:spPr/>
      <dgm:t>
        <a:bodyPr/>
        <a:lstStyle/>
        <a:p>
          <a:endParaRPr lang="es-CO"/>
        </a:p>
      </dgm:t>
    </dgm:pt>
    <dgm:pt modelId="{62E14EC6-24C6-49AB-BE06-1030552E5D81}" type="pres">
      <dgm:prSet presAssocID="{F22A070B-D6D7-439D-86C4-4F3B2E4B9DD0}" presName="compChildNode" presStyleCnt="0"/>
      <dgm:spPr/>
    </dgm:pt>
    <dgm:pt modelId="{7DF7A219-8DB7-44C4-9924-82B2473B7C1A}" type="pres">
      <dgm:prSet presAssocID="{F22A070B-D6D7-439D-86C4-4F3B2E4B9DD0}" presName="theInnerList" presStyleCnt="0"/>
      <dgm:spPr/>
    </dgm:pt>
    <dgm:pt modelId="{360C23CC-0220-49C7-8279-0DD9F1E7D4B3}" type="pres">
      <dgm:prSet presAssocID="{E0C900BA-782D-45F2-BE95-00C1B8C24F21}" presName="childNode" presStyleLbl="node1" presStyleIdx="2" presStyleCnt="6" custScaleY="2000000" custLinFactY="-955140" custLinFactNeighborX="3409" custLinFactNeighborY="-10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08B58F-85D1-4EDC-B52F-8A64F23AC26F}" type="pres">
      <dgm:prSet presAssocID="{E0C900BA-782D-45F2-BE95-00C1B8C24F21}" presName="aSpace2" presStyleCnt="0"/>
      <dgm:spPr/>
    </dgm:pt>
    <dgm:pt modelId="{7C7AF9A4-A589-4BEA-94BA-46C30664032E}" type="pres">
      <dgm:prSet presAssocID="{AE23D6B9-DE38-47E1-9E90-6B4D6EBE13C3}" presName="childNode" presStyleLbl="node1" presStyleIdx="3" presStyleCnt="6" custScaleY="2000000" custLinFactY="-307657" custLinFactNeighborX="-187" custLinFactNeighborY="-4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FB1231B-A024-4292-9A6B-F2DADA783E63}" type="pres">
      <dgm:prSet presAssocID="{F22A070B-D6D7-439D-86C4-4F3B2E4B9DD0}" presName="aSpace" presStyleCnt="0"/>
      <dgm:spPr/>
    </dgm:pt>
    <dgm:pt modelId="{DFFD3A23-77CC-4B1B-9E03-E63B1D461F21}" type="pres">
      <dgm:prSet presAssocID="{634D5BCA-4A9C-4B0D-A281-883BE8D5E15B}" presName="compNode" presStyleCnt="0"/>
      <dgm:spPr/>
    </dgm:pt>
    <dgm:pt modelId="{0727E94D-D25B-4965-A89A-D32339500608}" type="pres">
      <dgm:prSet presAssocID="{634D5BCA-4A9C-4B0D-A281-883BE8D5E15B}" presName="aNode" presStyleLbl="bgShp" presStyleIdx="2" presStyleCnt="3"/>
      <dgm:spPr/>
      <dgm:t>
        <a:bodyPr/>
        <a:lstStyle/>
        <a:p>
          <a:endParaRPr lang="es-CO"/>
        </a:p>
      </dgm:t>
    </dgm:pt>
    <dgm:pt modelId="{9E9D3E27-1B39-49F5-9C83-0072DAFF5A64}" type="pres">
      <dgm:prSet presAssocID="{634D5BCA-4A9C-4B0D-A281-883BE8D5E15B}" presName="textNode" presStyleLbl="bgShp" presStyleIdx="2" presStyleCnt="3"/>
      <dgm:spPr/>
      <dgm:t>
        <a:bodyPr/>
        <a:lstStyle/>
        <a:p>
          <a:endParaRPr lang="es-CO"/>
        </a:p>
      </dgm:t>
    </dgm:pt>
    <dgm:pt modelId="{EFFA8506-1506-4360-A8DD-BFF5C0B06D44}" type="pres">
      <dgm:prSet presAssocID="{634D5BCA-4A9C-4B0D-A281-883BE8D5E15B}" presName="compChildNode" presStyleCnt="0"/>
      <dgm:spPr/>
    </dgm:pt>
    <dgm:pt modelId="{576E9162-ECFD-4209-8C66-181B07747007}" type="pres">
      <dgm:prSet presAssocID="{634D5BCA-4A9C-4B0D-A281-883BE8D5E15B}" presName="theInnerList" presStyleCnt="0"/>
      <dgm:spPr/>
    </dgm:pt>
    <dgm:pt modelId="{72049F67-7EEA-4CF6-BDEA-4C6FB7E57222}" type="pres">
      <dgm:prSet presAssocID="{9F68C392-C45E-4C47-B726-6DC94AF7866C}" presName="childNode" presStyleLbl="node1" presStyleIdx="4" presStyleCnt="6" custScaleY="600431" custLinFactY="-597330" custLinFactNeighborX="1705" custLinFactNeighborY="-6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98FA79-85DC-43E6-B35C-1B810FFDD94C}" type="pres">
      <dgm:prSet presAssocID="{9F68C392-C45E-4C47-B726-6DC94AF7866C}" presName="aSpace2" presStyleCnt="0"/>
      <dgm:spPr/>
    </dgm:pt>
    <dgm:pt modelId="{B975ECDC-AAF6-4464-BC64-FB13216E09E6}" type="pres">
      <dgm:prSet presAssocID="{002302FB-70FA-4117-A309-2670CD7F9EB9}" presName="childNode" presStyleLbl="node1" presStyleIdx="5" presStyleCnt="6" custScaleY="2000000" custLinFactY="-15336" custLinFactNeighborX="1137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04AE586-535D-4CB3-BDB5-AC6132DA16D4}" type="presOf" srcId="{634D5BCA-4A9C-4B0D-A281-883BE8D5E15B}" destId="{9E9D3E27-1B39-49F5-9C83-0072DAFF5A64}" srcOrd="1" destOrd="0" presId="urn:microsoft.com/office/officeart/2005/8/layout/lProcess2"/>
    <dgm:cxn modelId="{B4A93980-2A45-4351-87C6-960816BB880F}" type="presOf" srcId="{B4FD8EC2-E6E7-4C3F-BD50-5FC13145E1DF}" destId="{DBA05C3A-9D0E-457B-8D7B-8A06D6AA0257}" srcOrd="0" destOrd="0" presId="urn:microsoft.com/office/officeart/2005/8/layout/lProcess2"/>
    <dgm:cxn modelId="{D3E11304-E3AC-46ED-BB93-8E91F55A480F}" type="presOf" srcId="{E9BC0DAF-4968-406C-9863-11A1D6ECD660}" destId="{69474859-C118-4526-BB30-96E29E515ACF}" srcOrd="0" destOrd="0" presId="urn:microsoft.com/office/officeart/2005/8/layout/lProcess2"/>
    <dgm:cxn modelId="{2DAC7F88-B069-4258-AFCA-4B1DCCA0A87D}" type="presOf" srcId="{002302FB-70FA-4117-A309-2670CD7F9EB9}" destId="{B975ECDC-AAF6-4464-BC64-FB13216E09E6}" srcOrd="0" destOrd="0" presId="urn:microsoft.com/office/officeart/2005/8/layout/lProcess2"/>
    <dgm:cxn modelId="{D50544A9-16DF-4F29-9374-F7EA9A561290}" srcId="{2F19D117-0DC2-4AE3-9709-A4857A5F6FEA}" destId="{B4FD8EC2-E6E7-4C3F-BD50-5FC13145E1DF}" srcOrd="0" destOrd="0" parTransId="{97AAF241-6402-433F-977C-696D5C283C38}" sibTransId="{6E7BE3E9-DC31-497C-8AAC-39B7F614F99A}"/>
    <dgm:cxn modelId="{D35F65DF-EA05-46DC-9F7C-C8336E6E36AF}" srcId="{634D5BCA-4A9C-4B0D-A281-883BE8D5E15B}" destId="{002302FB-70FA-4117-A309-2670CD7F9EB9}" srcOrd="1" destOrd="0" parTransId="{2216CFA6-79CE-41E1-AA2B-4DD95EE8300A}" sibTransId="{6A2E8950-D992-4924-81C9-D80E3298E865}"/>
    <dgm:cxn modelId="{9E9E9DB9-80E6-4496-B296-D92F5FD62FDC}" srcId="{F22A070B-D6D7-439D-86C4-4F3B2E4B9DD0}" destId="{AE23D6B9-DE38-47E1-9E90-6B4D6EBE13C3}" srcOrd="1" destOrd="0" parTransId="{0CF23AF3-0592-4C5C-A982-65A903CFEB1E}" sibTransId="{E21F2E7A-2656-4E0A-8801-E3E2C7F7C663}"/>
    <dgm:cxn modelId="{A992486A-5882-4A09-B5BB-D8DB2A2EF920}" srcId="{2F19D117-0DC2-4AE3-9709-A4857A5F6FEA}" destId="{634D5BCA-4A9C-4B0D-A281-883BE8D5E15B}" srcOrd="2" destOrd="0" parTransId="{C148AD58-B96B-4B86-A30B-4496783F0650}" sibTransId="{3B8F361D-3CF8-445B-B19F-79B871CFD590}"/>
    <dgm:cxn modelId="{64395709-FCDD-42EE-8EE2-593D7D89BE93}" type="presOf" srcId="{B4FD8EC2-E6E7-4C3F-BD50-5FC13145E1DF}" destId="{967F4C26-EE1A-4171-8771-062C5DDF7ABC}" srcOrd="1" destOrd="0" presId="urn:microsoft.com/office/officeart/2005/8/layout/lProcess2"/>
    <dgm:cxn modelId="{F9B7E309-8502-460A-810D-97031978AED1}" srcId="{634D5BCA-4A9C-4B0D-A281-883BE8D5E15B}" destId="{9F68C392-C45E-4C47-B726-6DC94AF7866C}" srcOrd="0" destOrd="0" parTransId="{AC5A772A-6AD7-4341-8B27-E5F86F0A5E1E}" sibTransId="{0B0AB27A-711B-4DC7-8A33-C65CB8AE02C9}"/>
    <dgm:cxn modelId="{A36E2730-985B-4B1F-943B-18D8D8AED39D}" srcId="{B4FD8EC2-E6E7-4C3F-BD50-5FC13145E1DF}" destId="{E9BC0DAF-4968-406C-9863-11A1D6ECD660}" srcOrd="0" destOrd="0" parTransId="{E6D2344D-7BAA-43AE-8FA2-1B538E69D4F8}" sibTransId="{CAED1131-F633-44EC-9D3F-6B9AFD25FFA8}"/>
    <dgm:cxn modelId="{1D00849A-8108-4FEC-8825-91374ABE3A07}" srcId="{F22A070B-D6D7-439D-86C4-4F3B2E4B9DD0}" destId="{E0C900BA-782D-45F2-BE95-00C1B8C24F21}" srcOrd="0" destOrd="0" parTransId="{0328E69C-7FC3-4003-808E-3DC7FC20B1F9}" sibTransId="{DA2A80AE-DC1A-4504-9DED-775B656C57C9}"/>
    <dgm:cxn modelId="{0AE48D7B-8B5A-4F6F-945E-C31353501DAD}" type="presOf" srcId="{F22A070B-D6D7-439D-86C4-4F3B2E4B9DD0}" destId="{4B33060C-1336-4D1D-9E09-67602797CBA8}" srcOrd="1" destOrd="0" presId="urn:microsoft.com/office/officeart/2005/8/layout/lProcess2"/>
    <dgm:cxn modelId="{E811B040-1AF8-4436-9465-B8A8BB9D3CBD}" type="presOf" srcId="{AE23D6B9-DE38-47E1-9E90-6B4D6EBE13C3}" destId="{7C7AF9A4-A589-4BEA-94BA-46C30664032E}" srcOrd="0" destOrd="0" presId="urn:microsoft.com/office/officeart/2005/8/layout/lProcess2"/>
    <dgm:cxn modelId="{A897CC7C-5BD7-486B-9790-A4633494E505}" type="presOf" srcId="{634D5BCA-4A9C-4B0D-A281-883BE8D5E15B}" destId="{0727E94D-D25B-4965-A89A-D32339500608}" srcOrd="0" destOrd="0" presId="urn:microsoft.com/office/officeart/2005/8/layout/lProcess2"/>
    <dgm:cxn modelId="{3266B7CD-AFBA-40D6-99AE-8929CA569E65}" type="presOf" srcId="{202ED3C5-49BA-41A0-82E2-98BC9720691E}" destId="{9FDA350E-B25D-43EE-8688-C421539EEF12}" srcOrd="0" destOrd="0" presId="urn:microsoft.com/office/officeart/2005/8/layout/lProcess2"/>
    <dgm:cxn modelId="{8A4B9183-F6CB-46C2-80FE-12658D540EE8}" srcId="{B4FD8EC2-E6E7-4C3F-BD50-5FC13145E1DF}" destId="{202ED3C5-49BA-41A0-82E2-98BC9720691E}" srcOrd="1" destOrd="0" parTransId="{1CD8844E-7785-4A37-A58A-4A2278EC264E}" sibTransId="{932E3754-C4F2-4822-A45D-E610573D4FA7}"/>
    <dgm:cxn modelId="{AF75ED4F-3BD2-4573-A3B8-57B39EFA3715}" type="presOf" srcId="{2F19D117-0DC2-4AE3-9709-A4857A5F6FEA}" destId="{0CBE2966-01E8-46F7-A7C9-C8F5C931332E}" srcOrd="0" destOrd="0" presId="urn:microsoft.com/office/officeart/2005/8/layout/lProcess2"/>
    <dgm:cxn modelId="{183BF905-5DC0-44C2-A0A4-A33FCE4B63CE}" type="presOf" srcId="{E0C900BA-782D-45F2-BE95-00C1B8C24F21}" destId="{360C23CC-0220-49C7-8279-0DD9F1E7D4B3}" srcOrd="0" destOrd="0" presId="urn:microsoft.com/office/officeart/2005/8/layout/lProcess2"/>
    <dgm:cxn modelId="{EE0F2DD8-1963-4A34-AA22-72F4FAD70A42}" type="presOf" srcId="{9F68C392-C45E-4C47-B726-6DC94AF7866C}" destId="{72049F67-7EEA-4CF6-BDEA-4C6FB7E57222}" srcOrd="0" destOrd="0" presId="urn:microsoft.com/office/officeart/2005/8/layout/lProcess2"/>
    <dgm:cxn modelId="{F2C7DE00-FDF9-4D67-A4BC-67EB905BC100}" srcId="{2F19D117-0DC2-4AE3-9709-A4857A5F6FEA}" destId="{F22A070B-D6D7-439D-86C4-4F3B2E4B9DD0}" srcOrd="1" destOrd="0" parTransId="{26930863-2862-4E9B-BBF8-05D9114E980D}" sibTransId="{B0A3E92C-5DF3-4BC3-B546-97D04D4A857C}"/>
    <dgm:cxn modelId="{5C9DC5BE-E24C-4396-BC40-0BC9DEBB4712}" type="presOf" srcId="{F22A070B-D6D7-439D-86C4-4F3B2E4B9DD0}" destId="{44C972BB-37F7-4ADC-BC05-5183F8E330A0}" srcOrd="0" destOrd="0" presId="urn:microsoft.com/office/officeart/2005/8/layout/lProcess2"/>
    <dgm:cxn modelId="{3FB1D8AC-B369-4426-90E0-E408D4EDEF35}" type="presParOf" srcId="{0CBE2966-01E8-46F7-A7C9-C8F5C931332E}" destId="{7D58DE36-4057-44D7-8830-393C469E1B1F}" srcOrd="0" destOrd="0" presId="urn:microsoft.com/office/officeart/2005/8/layout/lProcess2"/>
    <dgm:cxn modelId="{730C9E9A-0E38-4F1C-B570-FA49D2148C63}" type="presParOf" srcId="{7D58DE36-4057-44D7-8830-393C469E1B1F}" destId="{DBA05C3A-9D0E-457B-8D7B-8A06D6AA0257}" srcOrd="0" destOrd="0" presId="urn:microsoft.com/office/officeart/2005/8/layout/lProcess2"/>
    <dgm:cxn modelId="{C401CDD7-65F5-4758-9D9B-9EC68EC4274B}" type="presParOf" srcId="{7D58DE36-4057-44D7-8830-393C469E1B1F}" destId="{967F4C26-EE1A-4171-8771-062C5DDF7ABC}" srcOrd="1" destOrd="0" presId="urn:microsoft.com/office/officeart/2005/8/layout/lProcess2"/>
    <dgm:cxn modelId="{873055E5-0415-4DF7-B754-0231F80CC07F}" type="presParOf" srcId="{7D58DE36-4057-44D7-8830-393C469E1B1F}" destId="{A97198D2-B6E3-4B23-85B5-95BCA6F2312B}" srcOrd="2" destOrd="0" presId="urn:microsoft.com/office/officeart/2005/8/layout/lProcess2"/>
    <dgm:cxn modelId="{3D9223BF-2C2D-49C4-A23D-17E3E7764F97}" type="presParOf" srcId="{A97198D2-B6E3-4B23-85B5-95BCA6F2312B}" destId="{68EE0C17-10CD-4F9A-9C94-AD1697A961DA}" srcOrd="0" destOrd="0" presId="urn:microsoft.com/office/officeart/2005/8/layout/lProcess2"/>
    <dgm:cxn modelId="{22B663EF-2AA5-4818-BEB6-DA3EA79AC904}" type="presParOf" srcId="{68EE0C17-10CD-4F9A-9C94-AD1697A961DA}" destId="{69474859-C118-4526-BB30-96E29E515ACF}" srcOrd="0" destOrd="0" presId="urn:microsoft.com/office/officeart/2005/8/layout/lProcess2"/>
    <dgm:cxn modelId="{48CD56AD-38B5-4273-96E7-ED08A171D171}" type="presParOf" srcId="{68EE0C17-10CD-4F9A-9C94-AD1697A961DA}" destId="{2994A1CD-AD33-46A8-87F2-152F65939D82}" srcOrd="1" destOrd="0" presId="urn:microsoft.com/office/officeart/2005/8/layout/lProcess2"/>
    <dgm:cxn modelId="{7BE7B7D2-6E13-4C24-8F4C-0888261D20B5}" type="presParOf" srcId="{68EE0C17-10CD-4F9A-9C94-AD1697A961DA}" destId="{9FDA350E-B25D-43EE-8688-C421539EEF12}" srcOrd="2" destOrd="0" presId="urn:microsoft.com/office/officeart/2005/8/layout/lProcess2"/>
    <dgm:cxn modelId="{6411E03E-C143-4ADB-ABC4-58EF0DBFCE72}" type="presParOf" srcId="{0CBE2966-01E8-46F7-A7C9-C8F5C931332E}" destId="{CAF3C37C-34CA-4FC2-973D-5BDC443964BA}" srcOrd="1" destOrd="0" presId="urn:microsoft.com/office/officeart/2005/8/layout/lProcess2"/>
    <dgm:cxn modelId="{2EDAF3A5-F63C-4E70-8354-0C58DB94076E}" type="presParOf" srcId="{0CBE2966-01E8-46F7-A7C9-C8F5C931332E}" destId="{C1A2D100-A5E8-4988-B0FA-97E8B96B1FEF}" srcOrd="2" destOrd="0" presId="urn:microsoft.com/office/officeart/2005/8/layout/lProcess2"/>
    <dgm:cxn modelId="{4E8424E4-86CB-439C-9A03-BB485996C70D}" type="presParOf" srcId="{C1A2D100-A5E8-4988-B0FA-97E8B96B1FEF}" destId="{44C972BB-37F7-4ADC-BC05-5183F8E330A0}" srcOrd="0" destOrd="0" presId="urn:microsoft.com/office/officeart/2005/8/layout/lProcess2"/>
    <dgm:cxn modelId="{FD4DFB94-E4A9-459F-8875-8C66130F1D5E}" type="presParOf" srcId="{C1A2D100-A5E8-4988-B0FA-97E8B96B1FEF}" destId="{4B33060C-1336-4D1D-9E09-67602797CBA8}" srcOrd="1" destOrd="0" presId="urn:microsoft.com/office/officeart/2005/8/layout/lProcess2"/>
    <dgm:cxn modelId="{E17AD3A3-9470-475C-869F-8F353DF8A2A7}" type="presParOf" srcId="{C1A2D100-A5E8-4988-B0FA-97E8B96B1FEF}" destId="{62E14EC6-24C6-49AB-BE06-1030552E5D81}" srcOrd="2" destOrd="0" presId="urn:microsoft.com/office/officeart/2005/8/layout/lProcess2"/>
    <dgm:cxn modelId="{8CF0F113-D1F2-4228-B1D6-2F97F90D1FC1}" type="presParOf" srcId="{62E14EC6-24C6-49AB-BE06-1030552E5D81}" destId="{7DF7A219-8DB7-44C4-9924-82B2473B7C1A}" srcOrd="0" destOrd="0" presId="urn:microsoft.com/office/officeart/2005/8/layout/lProcess2"/>
    <dgm:cxn modelId="{3848AFC3-9F3E-4B60-B309-435F5DEBDCB1}" type="presParOf" srcId="{7DF7A219-8DB7-44C4-9924-82B2473B7C1A}" destId="{360C23CC-0220-49C7-8279-0DD9F1E7D4B3}" srcOrd="0" destOrd="0" presId="urn:microsoft.com/office/officeart/2005/8/layout/lProcess2"/>
    <dgm:cxn modelId="{2745EFDC-5B26-460F-9188-FC349DD598A3}" type="presParOf" srcId="{7DF7A219-8DB7-44C4-9924-82B2473B7C1A}" destId="{6708B58F-85D1-4EDC-B52F-8A64F23AC26F}" srcOrd="1" destOrd="0" presId="urn:microsoft.com/office/officeart/2005/8/layout/lProcess2"/>
    <dgm:cxn modelId="{4AE51650-230D-4F49-8145-CC5F5537BC2A}" type="presParOf" srcId="{7DF7A219-8DB7-44C4-9924-82B2473B7C1A}" destId="{7C7AF9A4-A589-4BEA-94BA-46C30664032E}" srcOrd="2" destOrd="0" presId="urn:microsoft.com/office/officeart/2005/8/layout/lProcess2"/>
    <dgm:cxn modelId="{9A771479-229B-4F4C-AF5E-561A46F94969}" type="presParOf" srcId="{0CBE2966-01E8-46F7-A7C9-C8F5C931332E}" destId="{6FB1231B-A024-4292-9A6B-F2DADA783E63}" srcOrd="3" destOrd="0" presId="urn:microsoft.com/office/officeart/2005/8/layout/lProcess2"/>
    <dgm:cxn modelId="{E44A5FD6-8449-4AFF-A0AD-A4CBFC19FBE8}" type="presParOf" srcId="{0CBE2966-01E8-46F7-A7C9-C8F5C931332E}" destId="{DFFD3A23-77CC-4B1B-9E03-E63B1D461F21}" srcOrd="4" destOrd="0" presId="urn:microsoft.com/office/officeart/2005/8/layout/lProcess2"/>
    <dgm:cxn modelId="{0334959C-BB3F-44B2-AF53-457FD3FD85DA}" type="presParOf" srcId="{DFFD3A23-77CC-4B1B-9E03-E63B1D461F21}" destId="{0727E94D-D25B-4965-A89A-D32339500608}" srcOrd="0" destOrd="0" presId="urn:microsoft.com/office/officeart/2005/8/layout/lProcess2"/>
    <dgm:cxn modelId="{6EDA5628-73C3-4327-9E18-10BF0DFFD1FC}" type="presParOf" srcId="{DFFD3A23-77CC-4B1B-9E03-E63B1D461F21}" destId="{9E9D3E27-1B39-49F5-9C83-0072DAFF5A64}" srcOrd="1" destOrd="0" presId="urn:microsoft.com/office/officeart/2005/8/layout/lProcess2"/>
    <dgm:cxn modelId="{D8FDBA43-F1CF-4D3C-B4DD-9A8A276432D7}" type="presParOf" srcId="{DFFD3A23-77CC-4B1B-9E03-E63B1D461F21}" destId="{EFFA8506-1506-4360-A8DD-BFF5C0B06D44}" srcOrd="2" destOrd="0" presId="urn:microsoft.com/office/officeart/2005/8/layout/lProcess2"/>
    <dgm:cxn modelId="{0A08C325-3273-4C1B-B945-1006D9974168}" type="presParOf" srcId="{EFFA8506-1506-4360-A8DD-BFF5C0B06D44}" destId="{576E9162-ECFD-4209-8C66-181B07747007}" srcOrd="0" destOrd="0" presId="urn:microsoft.com/office/officeart/2005/8/layout/lProcess2"/>
    <dgm:cxn modelId="{BCFB945B-EDB2-46A4-A5A3-D82F3F05E937}" type="presParOf" srcId="{576E9162-ECFD-4209-8C66-181B07747007}" destId="{72049F67-7EEA-4CF6-BDEA-4C6FB7E57222}" srcOrd="0" destOrd="0" presId="urn:microsoft.com/office/officeart/2005/8/layout/lProcess2"/>
    <dgm:cxn modelId="{D33FBFDE-1032-43EC-A6DA-9A75D8E27DA0}" type="presParOf" srcId="{576E9162-ECFD-4209-8C66-181B07747007}" destId="{2298FA79-85DC-43E6-B35C-1B810FFDD94C}" srcOrd="1" destOrd="0" presId="urn:microsoft.com/office/officeart/2005/8/layout/lProcess2"/>
    <dgm:cxn modelId="{93014135-AECB-4BDC-9102-535874A94795}" type="presParOf" srcId="{576E9162-ECFD-4209-8C66-181B07747007}" destId="{B975ECDC-AAF6-4464-BC64-FB13216E09E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EDD162-05E0-408D-B229-CD5BAEAE9867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F2AEEE86-6931-4E5A-A281-7E20BFCEE796}">
      <dgm:prSet phldrT="[Texto]" custT="1"/>
      <dgm:spPr/>
      <dgm:t>
        <a:bodyPr/>
        <a:lstStyle/>
        <a:p>
          <a:r>
            <a:rPr lang="es-CO" sz="4000" b="1" dirty="0" smtClean="0"/>
            <a:t>LOGROS</a:t>
          </a:r>
          <a:endParaRPr lang="es-CO" sz="4000" b="1" dirty="0"/>
        </a:p>
      </dgm:t>
    </dgm:pt>
    <dgm:pt modelId="{CD86E543-AB81-4147-8EE5-83D706B6C349}" type="parTrans" cxnId="{E29BEBE6-3ED5-419F-B264-EDE01013DC08}">
      <dgm:prSet/>
      <dgm:spPr/>
      <dgm:t>
        <a:bodyPr/>
        <a:lstStyle/>
        <a:p>
          <a:endParaRPr lang="es-CO"/>
        </a:p>
      </dgm:t>
    </dgm:pt>
    <dgm:pt modelId="{8231D0F6-E232-461D-9BA3-EA0D2E42843F}" type="sibTrans" cxnId="{E29BEBE6-3ED5-419F-B264-EDE01013DC08}">
      <dgm:prSet/>
      <dgm:spPr/>
      <dgm:t>
        <a:bodyPr/>
        <a:lstStyle/>
        <a:p>
          <a:endParaRPr lang="es-CO"/>
        </a:p>
      </dgm:t>
    </dgm:pt>
    <dgm:pt modelId="{C3B046C2-7A0C-4BD8-8B9E-061625394A77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es-CO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Incremento del </a:t>
          </a:r>
          <a:r>
            <a:rPr kumimoji="0" lang="es-CO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rPr>
            <a:t>70% </a:t>
          </a:r>
          <a:r>
            <a:rPr kumimoji="0" lang="es-CO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con respecto a 2017, de los ingresos de la entidad por concepto de venta de servicios al Distrito Capital, a través de 2 convenios interadministrativos suscritos con la Secretaría de Integración Social y que se encuentran vigentes, recaudando </a:t>
          </a:r>
          <a:r>
            <a:rPr kumimoji="0" lang="es-CO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a 31 de diciembre $</a:t>
          </a:r>
          <a:r>
            <a:rPr kumimoji="0" lang="es-CO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16.975.224.312</a:t>
          </a:r>
          <a:endParaRPr lang="es-CO" b="1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E96450-694E-4BBC-83C2-FBD2FFB4C1D3}" type="parTrans" cxnId="{FF997C0F-FAB3-4D5B-91EC-011F04A4A7E1}">
      <dgm:prSet/>
      <dgm:spPr/>
      <dgm:t>
        <a:bodyPr/>
        <a:lstStyle/>
        <a:p>
          <a:endParaRPr lang="es-CO"/>
        </a:p>
      </dgm:t>
    </dgm:pt>
    <dgm:pt modelId="{34C2697A-2658-4C8C-A1EC-E6B2E24344D2}" type="sibTrans" cxnId="{FF997C0F-FAB3-4D5B-91EC-011F04A4A7E1}">
      <dgm:prSet/>
      <dgm:spPr/>
      <dgm:t>
        <a:bodyPr/>
        <a:lstStyle/>
        <a:p>
          <a:endParaRPr lang="es-CO"/>
        </a:p>
      </dgm:t>
    </dgm:pt>
    <dgm:pt modelId="{C1992732-F3BD-4554-8555-6659D0648F6F}" type="pres">
      <dgm:prSet presAssocID="{85EDD162-05E0-408D-B229-CD5BAEAE98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FFF2D37-3F57-41E1-84DD-63524F73D899}" type="pres">
      <dgm:prSet presAssocID="{F2AEEE86-6931-4E5A-A281-7E20BFCEE796}" presName="roof" presStyleLbl="dkBgShp" presStyleIdx="0" presStyleCnt="2" custScaleY="48493" custLinFactNeighborX="-2719" custLinFactNeighborY="-1653"/>
      <dgm:spPr/>
      <dgm:t>
        <a:bodyPr/>
        <a:lstStyle/>
        <a:p>
          <a:endParaRPr lang="es-CO"/>
        </a:p>
      </dgm:t>
    </dgm:pt>
    <dgm:pt modelId="{19923B19-3139-4141-ABCF-C6B50C49E076}" type="pres">
      <dgm:prSet presAssocID="{F2AEEE86-6931-4E5A-A281-7E20BFCEE796}" presName="pillars" presStyleCnt="0"/>
      <dgm:spPr/>
      <dgm:t>
        <a:bodyPr/>
        <a:lstStyle/>
        <a:p>
          <a:endParaRPr lang="es-CO"/>
        </a:p>
      </dgm:t>
    </dgm:pt>
    <dgm:pt modelId="{74C0BA56-20BE-4AEB-AD29-FC6FE56B0BED}" type="pres">
      <dgm:prSet presAssocID="{F2AEEE86-6931-4E5A-A281-7E20BFCEE796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EE4F3ED-4AC0-42FC-8BD4-AFD06038359B}" type="pres">
      <dgm:prSet presAssocID="{F2AEEE86-6931-4E5A-A281-7E20BFCEE796}" presName="base" presStyleLbl="dkBgShp" presStyleIdx="1" presStyleCnt="2"/>
      <dgm:spPr/>
      <dgm:t>
        <a:bodyPr/>
        <a:lstStyle/>
        <a:p>
          <a:endParaRPr lang="es-CO"/>
        </a:p>
      </dgm:t>
    </dgm:pt>
  </dgm:ptLst>
  <dgm:cxnLst>
    <dgm:cxn modelId="{1255BEB4-14B3-4A53-8BCF-7CC921A9CADD}" type="presOf" srcId="{85EDD162-05E0-408D-B229-CD5BAEAE9867}" destId="{C1992732-F3BD-4554-8555-6659D0648F6F}" srcOrd="0" destOrd="0" presId="urn:microsoft.com/office/officeart/2005/8/layout/hList3"/>
    <dgm:cxn modelId="{FF997C0F-FAB3-4D5B-91EC-011F04A4A7E1}" srcId="{F2AEEE86-6931-4E5A-A281-7E20BFCEE796}" destId="{C3B046C2-7A0C-4BD8-8B9E-061625394A77}" srcOrd="0" destOrd="0" parTransId="{CAE96450-694E-4BBC-83C2-FBD2FFB4C1D3}" sibTransId="{34C2697A-2658-4C8C-A1EC-E6B2E24344D2}"/>
    <dgm:cxn modelId="{F0FF7B52-D5CA-4405-BAD5-E39A4D004950}" type="presOf" srcId="{F2AEEE86-6931-4E5A-A281-7E20BFCEE796}" destId="{3FFF2D37-3F57-41E1-84DD-63524F73D899}" srcOrd="0" destOrd="0" presId="urn:microsoft.com/office/officeart/2005/8/layout/hList3"/>
    <dgm:cxn modelId="{07F35DE6-AF7E-499E-95FC-3DC04A8DE4F1}" type="presOf" srcId="{C3B046C2-7A0C-4BD8-8B9E-061625394A77}" destId="{74C0BA56-20BE-4AEB-AD29-FC6FE56B0BED}" srcOrd="0" destOrd="0" presId="urn:microsoft.com/office/officeart/2005/8/layout/hList3"/>
    <dgm:cxn modelId="{E29BEBE6-3ED5-419F-B264-EDE01013DC08}" srcId="{85EDD162-05E0-408D-B229-CD5BAEAE9867}" destId="{F2AEEE86-6931-4E5A-A281-7E20BFCEE796}" srcOrd="0" destOrd="0" parTransId="{CD86E543-AB81-4147-8EE5-83D706B6C349}" sibTransId="{8231D0F6-E232-461D-9BA3-EA0D2E42843F}"/>
    <dgm:cxn modelId="{7F14F4A7-5177-4BC8-86C6-21E8920C681D}" type="presParOf" srcId="{C1992732-F3BD-4554-8555-6659D0648F6F}" destId="{3FFF2D37-3F57-41E1-84DD-63524F73D899}" srcOrd="0" destOrd="0" presId="urn:microsoft.com/office/officeart/2005/8/layout/hList3"/>
    <dgm:cxn modelId="{B4DC2F04-1993-44D5-9409-6AB6CEFA62CD}" type="presParOf" srcId="{C1992732-F3BD-4554-8555-6659D0648F6F}" destId="{19923B19-3139-4141-ABCF-C6B50C49E076}" srcOrd="1" destOrd="0" presId="urn:microsoft.com/office/officeart/2005/8/layout/hList3"/>
    <dgm:cxn modelId="{E3EAC3F5-B6D1-4FF1-A7B5-28AE0FC1F2A6}" type="presParOf" srcId="{19923B19-3139-4141-ABCF-C6B50C49E076}" destId="{74C0BA56-20BE-4AEB-AD29-FC6FE56B0BED}" srcOrd="0" destOrd="0" presId="urn:microsoft.com/office/officeart/2005/8/layout/hList3"/>
    <dgm:cxn modelId="{78B6EFCF-1165-4FCB-869F-C4AF5B47E757}" type="presParOf" srcId="{C1992732-F3BD-4554-8555-6659D0648F6F}" destId="{4EE4F3ED-4AC0-42FC-8BD4-AFD06038359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DD162-05E0-408D-B229-CD5BAEAE9867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F2AEEE86-6931-4E5A-A281-7E20BFCEE796}">
      <dgm:prSet phldrT="[Texto]" custT="1"/>
      <dgm:spPr/>
      <dgm:t>
        <a:bodyPr/>
        <a:lstStyle/>
        <a:p>
          <a:r>
            <a:rPr lang="es-CO" sz="4000" b="1" dirty="0" smtClean="0"/>
            <a:t>LOGROS</a:t>
          </a:r>
          <a:endParaRPr lang="es-CO" sz="4000" b="1" dirty="0"/>
        </a:p>
      </dgm:t>
    </dgm:pt>
    <dgm:pt modelId="{CD86E543-AB81-4147-8EE5-83D706B6C349}" type="parTrans" cxnId="{E29BEBE6-3ED5-419F-B264-EDE01013DC08}">
      <dgm:prSet/>
      <dgm:spPr/>
      <dgm:t>
        <a:bodyPr/>
        <a:lstStyle/>
        <a:p>
          <a:endParaRPr lang="es-CO"/>
        </a:p>
      </dgm:t>
    </dgm:pt>
    <dgm:pt modelId="{8231D0F6-E232-461D-9BA3-EA0D2E42843F}" type="sibTrans" cxnId="{E29BEBE6-3ED5-419F-B264-EDE01013DC08}">
      <dgm:prSet/>
      <dgm:spPr/>
      <dgm:t>
        <a:bodyPr/>
        <a:lstStyle/>
        <a:p>
          <a:endParaRPr lang="es-CO"/>
        </a:p>
      </dgm:t>
    </dgm:pt>
    <dgm:pt modelId="{C3B046C2-7A0C-4BD8-8B9E-061625394A77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dirty="0" smtClean="0">
              <a:latin typeface="Arial" pitchFamily="34" charset="0"/>
              <a:cs typeface="Arial" pitchFamily="34" charset="0"/>
            </a:rPr>
            <a:t>Cumplimos con la misión social de la entidad. Atendiendo </a:t>
          </a:r>
          <a:r>
            <a: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2819</a:t>
          </a:r>
          <a:r>
            <a:rPr lang="es-CO" dirty="0" smtClean="0">
              <a:latin typeface="Arial" pitchFamily="34" charset="0"/>
              <a:cs typeface="Arial" pitchFamily="34" charset="0"/>
            </a:rPr>
            <a:t> usuarios en el año, </a:t>
          </a:r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</a:t>
          </a:r>
          <a:r>
            <a: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%</a:t>
          </a:r>
          <a:r>
            <a:rPr lang="es-CO" dirty="0" smtClean="0">
              <a:latin typeface="Arial" pitchFamily="34" charset="0"/>
              <a:cs typeface="Arial" pitchFamily="34" charset="0"/>
            </a:rPr>
            <a:t> más que el año anterior, de los cuales </a:t>
          </a:r>
          <a:r>
            <a: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674</a:t>
          </a:r>
          <a:r>
            <a:rPr lang="es-CO" dirty="0" smtClean="0">
              <a:latin typeface="Arial" pitchFamily="34" charset="0"/>
              <a:cs typeface="Arial" pitchFamily="34" charset="0"/>
            </a:rPr>
            <a:t> fueron nuevos usuarios </a:t>
          </a:r>
          <a:r>
            <a: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30%</a:t>
          </a:r>
          <a:r>
            <a:rPr lang="es-CO" dirty="0" smtClean="0">
              <a:latin typeface="Arial" pitchFamily="34" charset="0"/>
              <a:cs typeface="Arial" pitchFamily="34" charset="0"/>
            </a:rPr>
            <a:t> más que en 2017 y con una inversión de </a:t>
          </a:r>
          <a:r>
            <a: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$38.041.719.256</a:t>
          </a:r>
        </a:p>
      </dgm:t>
    </dgm:pt>
    <dgm:pt modelId="{CAE96450-694E-4BBC-83C2-FBD2FFB4C1D3}" type="parTrans" cxnId="{FF997C0F-FAB3-4D5B-91EC-011F04A4A7E1}">
      <dgm:prSet/>
      <dgm:spPr/>
      <dgm:t>
        <a:bodyPr/>
        <a:lstStyle/>
        <a:p>
          <a:endParaRPr lang="es-CO"/>
        </a:p>
      </dgm:t>
    </dgm:pt>
    <dgm:pt modelId="{34C2697A-2658-4C8C-A1EC-E6B2E24344D2}" type="sibTrans" cxnId="{FF997C0F-FAB3-4D5B-91EC-011F04A4A7E1}">
      <dgm:prSet/>
      <dgm:spPr/>
      <dgm:t>
        <a:bodyPr/>
        <a:lstStyle/>
        <a:p>
          <a:endParaRPr lang="es-CO"/>
        </a:p>
      </dgm:t>
    </dgm:pt>
    <dgm:pt modelId="{C1992732-F3BD-4554-8555-6659D0648F6F}" type="pres">
      <dgm:prSet presAssocID="{85EDD162-05E0-408D-B229-CD5BAEAE98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FFF2D37-3F57-41E1-84DD-63524F73D899}" type="pres">
      <dgm:prSet presAssocID="{F2AEEE86-6931-4E5A-A281-7E20BFCEE796}" presName="roof" presStyleLbl="dkBgShp" presStyleIdx="0" presStyleCnt="2" custScaleY="48493" custLinFactNeighborX="-2719" custLinFactNeighborY="-1653"/>
      <dgm:spPr/>
      <dgm:t>
        <a:bodyPr/>
        <a:lstStyle/>
        <a:p>
          <a:endParaRPr lang="es-CO"/>
        </a:p>
      </dgm:t>
    </dgm:pt>
    <dgm:pt modelId="{19923B19-3139-4141-ABCF-C6B50C49E076}" type="pres">
      <dgm:prSet presAssocID="{F2AEEE86-6931-4E5A-A281-7E20BFCEE796}" presName="pillars" presStyleCnt="0"/>
      <dgm:spPr/>
      <dgm:t>
        <a:bodyPr/>
        <a:lstStyle/>
        <a:p>
          <a:endParaRPr lang="es-CO"/>
        </a:p>
      </dgm:t>
    </dgm:pt>
    <dgm:pt modelId="{74C0BA56-20BE-4AEB-AD29-FC6FE56B0BED}" type="pres">
      <dgm:prSet presAssocID="{F2AEEE86-6931-4E5A-A281-7E20BFCEE796}" presName="pillar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EE4F3ED-4AC0-42FC-8BD4-AFD06038359B}" type="pres">
      <dgm:prSet presAssocID="{F2AEEE86-6931-4E5A-A281-7E20BFCEE796}" presName="base" presStyleLbl="dkBgShp" presStyleIdx="1" presStyleCnt="2"/>
      <dgm:spPr/>
      <dgm:t>
        <a:bodyPr/>
        <a:lstStyle/>
        <a:p>
          <a:endParaRPr lang="es-CO"/>
        </a:p>
      </dgm:t>
    </dgm:pt>
  </dgm:ptLst>
  <dgm:cxnLst>
    <dgm:cxn modelId="{FF997C0F-FAB3-4D5B-91EC-011F04A4A7E1}" srcId="{F2AEEE86-6931-4E5A-A281-7E20BFCEE796}" destId="{C3B046C2-7A0C-4BD8-8B9E-061625394A77}" srcOrd="0" destOrd="0" parTransId="{CAE96450-694E-4BBC-83C2-FBD2FFB4C1D3}" sibTransId="{34C2697A-2658-4C8C-A1EC-E6B2E24344D2}"/>
    <dgm:cxn modelId="{7FFF4EA5-E408-4EE0-A600-138AE4841DB0}" type="presOf" srcId="{C3B046C2-7A0C-4BD8-8B9E-061625394A77}" destId="{74C0BA56-20BE-4AEB-AD29-FC6FE56B0BED}" srcOrd="0" destOrd="0" presId="urn:microsoft.com/office/officeart/2005/8/layout/hList3"/>
    <dgm:cxn modelId="{2E7BA9C0-CD6D-4FD6-8125-F1E80C27911D}" type="presOf" srcId="{F2AEEE86-6931-4E5A-A281-7E20BFCEE796}" destId="{3FFF2D37-3F57-41E1-84DD-63524F73D899}" srcOrd="0" destOrd="0" presId="urn:microsoft.com/office/officeart/2005/8/layout/hList3"/>
    <dgm:cxn modelId="{E29BEBE6-3ED5-419F-B264-EDE01013DC08}" srcId="{85EDD162-05E0-408D-B229-CD5BAEAE9867}" destId="{F2AEEE86-6931-4E5A-A281-7E20BFCEE796}" srcOrd="0" destOrd="0" parTransId="{CD86E543-AB81-4147-8EE5-83D706B6C349}" sibTransId="{8231D0F6-E232-461D-9BA3-EA0D2E42843F}"/>
    <dgm:cxn modelId="{13A7C9BA-D95C-4017-8D77-49B0299AA964}" type="presOf" srcId="{85EDD162-05E0-408D-B229-CD5BAEAE9867}" destId="{C1992732-F3BD-4554-8555-6659D0648F6F}" srcOrd="0" destOrd="0" presId="urn:microsoft.com/office/officeart/2005/8/layout/hList3"/>
    <dgm:cxn modelId="{AA6C7866-CB95-4E1D-82EB-8B6B56A97436}" type="presParOf" srcId="{C1992732-F3BD-4554-8555-6659D0648F6F}" destId="{3FFF2D37-3F57-41E1-84DD-63524F73D899}" srcOrd="0" destOrd="0" presId="urn:microsoft.com/office/officeart/2005/8/layout/hList3"/>
    <dgm:cxn modelId="{B0AF4DD8-F6B1-42F3-970B-B8B4136FB317}" type="presParOf" srcId="{C1992732-F3BD-4554-8555-6659D0648F6F}" destId="{19923B19-3139-4141-ABCF-C6B50C49E076}" srcOrd="1" destOrd="0" presId="urn:microsoft.com/office/officeart/2005/8/layout/hList3"/>
    <dgm:cxn modelId="{A21133BC-2A9F-45C9-8B9F-0039A2AE34C9}" type="presParOf" srcId="{19923B19-3139-4141-ABCF-C6B50C49E076}" destId="{74C0BA56-20BE-4AEB-AD29-FC6FE56B0BED}" srcOrd="0" destOrd="0" presId="urn:microsoft.com/office/officeart/2005/8/layout/hList3"/>
    <dgm:cxn modelId="{E56B5018-D677-441B-89A2-33C88B621185}" type="presParOf" srcId="{C1992732-F3BD-4554-8555-6659D0648F6F}" destId="{4EE4F3ED-4AC0-42FC-8BD4-AFD06038359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EDD162-05E0-408D-B229-CD5BAEAE9867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F2AEEE86-6931-4E5A-A281-7E20BFCEE796}">
      <dgm:prSet phldrT="[Texto]" custT="1"/>
      <dgm:spPr/>
      <dgm:t>
        <a:bodyPr/>
        <a:lstStyle/>
        <a:p>
          <a:r>
            <a:rPr lang="es-CO" sz="4000" b="1" dirty="0" smtClean="0"/>
            <a:t>LOGROS</a:t>
          </a:r>
          <a:endParaRPr lang="es-CO" sz="4000" b="1" dirty="0"/>
        </a:p>
      </dgm:t>
    </dgm:pt>
    <dgm:pt modelId="{CD86E543-AB81-4147-8EE5-83D706B6C349}" type="parTrans" cxnId="{E29BEBE6-3ED5-419F-B264-EDE01013DC08}">
      <dgm:prSet/>
      <dgm:spPr/>
      <dgm:t>
        <a:bodyPr/>
        <a:lstStyle/>
        <a:p>
          <a:endParaRPr lang="es-CO"/>
        </a:p>
      </dgm:t>
    </dgm:pt>
    <dgm:pt modelId="{8231D0F6-E232-461D-9BA3-EA0D2E42843F}" type="sibTrans" cxnId="{E29BEBE6-3ED5-419F-B264-EDE01013DC08}">
      <dgm:prSet/>
      <dgm:spPr/>
      <dgm:t>
        <a:bodyPr/>
        <a:lstStyle/>
        <a:p>
          <a:endParaRPr lang="es-CO"/>
        </a:p>
      </dgm:t>
    </dgm:pt>
    <dgm:pt modelId="{5D70C9D1-DB6D-41F2-AC50-EBDBB7761F9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CO" dirty="0" smtClean="0">
              <a:latin typeface="Arial" pitchFamily="34" charset="0"/>
              <a:cs typeface="Arial" pitchFamily="34" charset="0"/>
            </a:rPr>
            <a:t>Generación de </a:t>
          </a:r>
          <a:r>
            <a: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1002</a:t>
          </a:r>
          <a:r>
            <a:rPr lang="es-CO" dirty="0" smtClean="0">
              <a:latin typeface="Arial" pitchFamily="34" charset="0"/>
              <a:cs typeface="Arial" pitchFamily="34" charset="0"/>
            </a:rPr>
            <a:t> empleos indirectos a través de los centros de protección ubicados en las regiones</a:t>
          </a:r>
          <a:endParaRPr lang="es-CO" dirty="0"/>
        </a:p>
      </dgm:t>
    </dgm:pt>
    <dgm:pt modelId="{6F372654-CAC1-48FF-81C1-D1867AA199F7}" type="parTrans" cxnId="{8482068F-25EA-4C6F-9830-EAD13E2B03E3}">
      <dgm:prSet/>
      <dgm:spPr/>
      <dgm:t>
        <a:bodyPr/>
        <a:lstStyle/>
        <a:p>
          <a:endParaRPr lang="es-CO"/>
        </a:p>
      </dgm:t>
    </dgm:pt>
    <dgm:pt modelId="{E6A168DB-43C9-484D-B7CD-041CD875D353}" type="sibTrans" cxnId="{8482068F-25EA-4C6F-9830-EAD13E2B03E3}">
      <dgm:prSet/>
      <dgm:spPr/>
      <dgm:t>
        <a:bodyPr/>
        <a:lstStyle/>
        <a:p>
          <a:endParaRPr lang="es-CO"/>
        </a:p>
      </dgm:t>
    </dgm:pt>
    <dgm:pt modelId="{C1992732-F3BD-4554-8555-6659D0648F6F}" type="pres">
      <dgm:prSet presAssocID="{85EDD162-05E0-408D-B229-CD5BAEAE98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FFF2D37-3F57-41E1-84DD-63524F73D899}" type="pres">
      <dgm:prSet presAssocID="{F2AEEE86-6931-4E5A-A281-7E20BFCEE796}" presName="roof" presStyleLbl="dkBgShp" presStyleIdx="0" presStyleCnt="2" custScaleY="48493" custLinFactNeighborY="-306"/>
      <dgm:spPr/>
      <dgm:t>
        <a:bodyPr/>
        <a:lstStyle/>
        <a:p>
          <a:endParaRPr lang="es-CO"/>
        </a:p>
      </dgm:t>
    </dgm:pt>
    <dgm:pt modelId="{19923B19-3139-4141-ABCF-C6B50C49E076}" type="pres">
      <dgm:prSet presAssocID="{F2AEEE86-6931-4E5A-A281-7E20BFCEE796}" presName="pillars" presStyleCnt="0"/>
      <dgm:spPr/>
      <dgm:t>
        <a:bodyPr/>
        <a:lstStyle/>
        <a:p>
          <a:endParaRPr lang="es-CO"/>
        </a:p>
      </dgm:t>
    </dgm:pt>
    <dgm:pt modelId="{74C0BA56-20BE-4AEB-AD29-FC6FE56B0BED}" type="pres">
      <dgm:prSet presAssocID="{F2AEEE86-6931-4E5A-A281-7E20BFCEE796}" presName="pillar1" presStyleLbl="node1" presStyleIdx="0" presStyleCnt="1">
        <dgm:presLayoutVars>
          <dgm:bulletEnabled val="1"/>
        </dgm:presLayoutVars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O"/>
        </a:p>
      </dgm:t>
    </dgm:pt>
    <dgm:pt modelId="{4EE4F3ED-4AC0-42FC-8BD4-AFD06038359B}" type="pres">
      <dgm:prSet presAssocID="{F2AEEE86-6931-4E5A-A281-7E20BFCEE796}" presName="base" presStyleLbl="dkBgShp" presStyleIdx="1" presStyleCnt="2"/>
      <dgm:spPr/>
      <dgm:t>
        <a:bodyPr/>
        <a:lstStyle/>
        <a:p>
          <a:endParaRPr lang="es-CO"/>
        </a:p>
      </dgm:t>
    </dgm:pt>
  </dgm:ptLst>
  <dgm:cxnLst>
    <dgm:cxn modelId="{D4842E80-DAA6-4ADE-8849-14F1803A50A2}" type="presOf" srcId="{F2AEEE86-6931-4E5A-A281-7E20BFCEE796}" destId="{3FFF2D37-3F57-41E1-84DD-63524F73D899}" srcOrd="0" destOrd="0" presId="urn:microsoft.com/office/officeart/2005/8/layout/hList3"/>
    <dgm:cxn modelId="{64151EB4-0914-4736-B8FA-880F7782054B}" type="presOf" srcId="{5D70C9D1-DB6D-41F2-AC50-EBDBB7761F95}" destId="{74C0BA56-20BE-4AEB-AD29-FC6FE56B0BED}" srcOrd="0" destOrd="0" presId="urn:microsoft.com/office/officeart/2005/8/layout/hList3"/>
    <dgm:cxn modelId="{34B4BB0E-500B-4CA4-BF15-7F538604C01F}" type="presOf" srcId="{85EDD162-05E0-408D-B229-CD5BAEAE9867}" destId="{C1992732-F3BD-4554-8555-6659D0648F6F}" srcOrd="0" destOrd="0" presId="urn:microsoft.com/office/officeart/2005/8/layout/hList3"/>
    <dgm:cxn modelId="{E29BEBE6-3ED5-419F-B264-EDE01013DC08}" srcId="{85EDD162-05E0-408D-B229-CD5BAEAE9867}" destId="{F2AEEE86-6931-4E5A-A281-7E20BFCEE796}" srcOrd="0" destOrd="0" parTransId="{CD86E543-AB81-4147-8EE5-83D706B6C349}" sibTransId="{8231D0F6-E232-461D-9BA3-EA0D2E42843F}"/>
    <dgm:cxn modelId="{8482068F-25EA-4C6F-9830-EAD13E2B03E3}" srcId="{F2AEEE86-6931-4E5A-A281-7E20BFCEE796}" destId="{5D70C9D1-DB6D-41F2-AC50-EBDBB7761F95}" srcOrd="0" destOrd="0" parTransId="{6F372654-CAC1-48FF-81C1-D1867AA199F7}" sibTransId="{E6A168DB-43C9-484D-B7CD-041CD875D353}"/>
    <dgm:cxn modelId="{D6A73C25-0810-4FB8-936B-FAC4CF795BAF}" type="presParOf" srcId="{C1992732-F3BD-4554-8555-6659D0648F6F}" destId="{3FFF2D37-3F57-41E1-84DD-63524F73D899}" srcOrd="0" destOrd="0" presId="urn:microsoft.com/office/officeart/2005/8/layout/hList3"/>
    <dgm:cxn modelId="{5849F8E4-CC9A-4C63-AE20-7B629BAF8342}" type="presParOf" srcId="{C1992732-F3BD-4554-8555-6659D0648F6F}" destId="{19923B19-3139-4141-ABCF-C6B50C49E076}" srcOrd="1" destOrd="0" presId="urn:microsoft.com/office/officeart/2005/8/layout/hList3"/>
    <dgm:cxn modelId="{E4594F6B-7CFB-4137-88E2-B2B257C82585}" type="presParOf" srcId="{19923B19-3139-4141-ABCF-C6B50C49E076}" destId="{74C0BA56-20BE-4AEB-AD29-FC6FE56B0BED}" srcOrd="0" destOrd="0" presId="urn:microsoft.com/office/officeart/2005/8/layout/hList3"/>
    <dgm:cxn modelId="{0089C012-0B93-4EFD-B870-2F4CE2BEEB60}" type="presParOf" srcId="{C1992732-F3BD-4554-8555-6659D0648F6F}" destId="{4EE4F3ED-4AC0-42FC-8BD4-AFD06038359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EDD162-05E0-408D-B229-CD5BAEAE9867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F2AEEE86-6931-4E5A-A281-7E20BFCEE796}">
      <dgm:prSet phldrT="[Texto]" custT="1"/>
      <dgm:spPr/>
      <dgm:t>
        <a:bodyPr/>
        <a:lstStyle/>
        <a:p>
          <a:r>
            <a:rPr lang="es-CO" sz="4000" b="1" dirty="0" smtClean="0"/>
            <a:t>LOGROS</a:t>
          </a:r>
          <a:endParaRPr lang="es-CO" sz="4000" b="1" dirty="0"/>
        </a:p>
      </dgm:t>
    </dgm:pt>
    <dgm:pt modelId="{CD86E543-AB81-4147-8EE5-83D706B6C349}" type="parTrans" cxnId="{E29BEBE6-3ED5-419F-B264-EDE01013DC08}">
      <dgm:prSet/>
      <dgm:spPr/>
      <dgm:t>
        <a:bodyPr/>
        <a:lstStyle/>
        <a:p>
          <a:endParaRPr lang="es-CO"/>
        </a:p>
      </dgm:t>
    </dgm:pt>
    <dgm:pt modelId="{8231D0F6-E232-461D-9BA3-EA0D2E42843F}" type="sibTrans" cxnId="{E29BEBE6-3ED5-419F-B264-EDE01013DC08}">
      <dgm:prSet/>
      <dgm:spPr/>
      <dgm:t>
        <a:bodyPr/>
        <a:lstStyle/>
        <a:p>
          <a:endParaRPr lang="es-CO"/>
        </a:p>
      </dgm:t>
    </dgm:pt>
    <dgm:pt modelId="{5D70C9D1-DB6D-41F2-AC50-EBDBB7761F95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CO" dirty="0" smtClean="0">
              <a:latin typeface="Arial" pitchFamily="34" charset="0"/>
              <a:cs typeface="Arial" pitchFamily="34" charset="0"/>
            </a:rPr>
            <a:t>Impacto positivo en generación de empleo en los </a:t>
          </a:r>
          <a:r>
            <a:rPr lang="es-CO" b="1" dirty="0" smtClean="0">
              <a:latin typeface="Arial" pitchFamily="34" charset="0"/>
              <a:cs typeface="Arial" pitchFamily="34" charset="0"/>
            </a:rPr>
            <a:t>8 municipios </a:t>
          </a:r>
          <a:r>
            <a:rPr lang="es-CO" dirty="0" smtClean="0">
              <a:latin typeface="Arial" pitchFamily="34" charset="0"/>
              <a:cs typeface="Arial" pitchFamily="34" charset="0"/>
            </a:rPr>
            <a:t>donde operamos y aporte valioso a la equidad de género (</a:t>
          </a:r>
          <a:r>
            <a:rPr lang="es-CO" b="1" dirty="0" smtClean="0">
              <a:latin typeface="Arial" pitchFamily="34" charset="0"/>
              <a:cs typeface="Arial" pitchFamily="34" charset="0"/>
            </a:rPr>
            <a:t>77% de los empleos están ocupados por mujeres</a:t>
          </a:r>
          <a:r>
            <a:rPr lang="es-CO" dirty="0" smtClean="0">
              <a:latin typeface="Arial" pitchFamily="34" charset="0"/>
              <a:cs typeface="Arial" pitchFamily="34" charset="0"/>
            </a:rPr>
            <a:t>)</a:t>
          </a:r>
          <a:endParaRPr lang="es-CO" dirty="0"/>
        </a:p>
      </dgm:t>
    </dgm:pt>
    <dgm:pt modelId="{6F372654-CAC1-48FF-81C1-D1867AA199F7}" type="parTrans" cxnId="{8482068F-25EA-4C6F-9830-EAD13E2B03E3}">
      <dgm:prSet/>
      <dgm:spPr/>
      <dgm:t>
        <a:bodyPr/>
        <a:lstStyle/>
        <a:p>
          <a:endParaRPr lang="es-CO"/>
        </a:p>
      </dgm:t>
    </dgm:pt>
    <dgm:pt modelId="{E6A168DB-43C9-484D-B7CD-041CD875D353}" type="sibTrans" cxnId="{8482068F-25EA-4C6F-9830-EAD13E2B03E3}">
      <dgm:prSet/>
      <dgm:spPr/>
      <dgm:t>
        <a:bodyPr/>
        <a:lstStyle/>
        <a:p>
          <a:endParaRPr lang="es-CO"/>
        </a:p>
      </dgm:t>
    </dgm:pt>
    <dgm:pt modelId="{C1992732-F3BD-4554-8555-6659D0648F6F}" type="pres">
      <dgm:prSet presAssocID="{85EDD162-05E0-408D-B229-CD5BAEAE98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FFF2D37-3F57-41E1-84DD-63524F73D899}" type="pres">
      <dgm:prSet presAssocID="{F2AEEE86-6931-4E5A-A281-7E20BFCEE796}" presName="roof" presStyleLbl="dkBgShp" presStyleIdx="0" presStyleCnt="2" custScaleY="48493" custLinFactNeighborY="-306"/>
      <dgm:spPr/>
      <dgm:t>
        <a:bodyPr/>
        <a:lstStyle/>
        <a:p>
          <a:endParaRPr lang="es-CO"/>
        </a:p>
      </dgm:t>
    </dgm:pt>
    <dgm:pt modelId="{19923B19-3139-4141-ABCF-C6B50C49E076}" type="pres">
      <dgm:prSet presAssocID="{F2AEEE86-6931-4E5A-A281-7E20BFCEE796}" presName="pillars" presStyleCnt="0"/>
      <dgm:spPr/>
      <dgm:t>
        <a:bodyPr/>
        <a:lstStyle/>
        <a:p>
          <a:endParaRPr lang="es-CO"/>
        </a:p>
      </dgm:t>
    </dgm:pt>
    <dgm:pt modelId="{74C0BA56-20BE-4AEB-AD29-FC6FE56B0BED}" type="pres">
      <dgm:prSet presAssocID="{F2AEEE86-6931-4E5A-A281-7E20BFCEE796}" presName="pillar1" presStyleLbl="node1" presStyleIdx="0" presStyleCnt="1">
        <dgm:presLayoutVars>
          <dgm:bulletEnabled val="1"/>
        </dgm:presLayoutVars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O"/>
        </a:p>
      </dgm:t>
    </dgm:pt>
    <dgm:pt modelId="{4EE4F3ED-4AC0-42FC-8BD4-AFD06038359B}" type="pres">
      <dgm:prSet presAssocID="{F2AEEE86-6931-4E5A-A281-7E20BFCEE796}" presName="base" presStyleLbl="dkBgShp" presStyleIdx="1" presStyleCnt="2"/>
      <dgm:spPr/>
      <dgm:t>
        <a:bodyPr/>
        <a:lstStyle/>
        <a:p>
          <a:endParaRPr lang="es-CO"/>
        </a:p>
      </dgm:t>
    </dgm:pt>
  </dgm:ptLst>
  <dgm:cxnLst>
    <dgm:cxn modelId="{AD0947EA-562C-4849-9CFD-ECF2E33E9114}" type="presOf" srcId="{5D70C9D1-DB6D-41F2-AC50-EBDBB7761F95}" destId="{74C0BA56-20BE-4AEB-AD29-FC6FE56B0BED}" srcOrd="0" destOrd="0" presId="urn:microsoft.com/office/officeart/2005/8/layout/hList3"/>
    <dgm:cxn modelId="{ADB8E4F3-1059-46DF-97D3-FB7D7FDA12C9}" type="presOf" srcId="{85EDD162-05E0-408D-B229-CD5BAEAE9867}" destId="{C1992732-F3BD-4554-8555-6659D0648F6F}" srcOrd="0" destOrd="0" presId="urn:microsoft.com/office/officeart/2005/8/layout/hList3"/>
    <dgm:cxn modelId="{F1D22B43-F999-4439-9C57-EE070595C21D}" type="presOf" srcId="{F2AEEE86-6931-4E5A-A281-7E20BFCEE796}" destId="{3FFF2D37-3F57-41E1-84DD-63524F73D899}" srcOrd="0" destOrd="0" presId="urn:microsoft.com/office/officeart/2005/8/layout/hList3"/>
    <dgm:cxn modelId="{E29BEBE6-3ED5-419F-B264-EDE01013DC08}" srcId="{85EDD162-05E0-408D-B229-CD5BAEAE9867}" destId="{F2AEEE86-6931-4E5A-A281-7E20BFCEE796}" srcOrd="0" destOrd="0" parTransId="{CD86E543-AB81-4147-8EE5-83D706B6C349}" sibTransId="{8231D0F6-E232-461D-9BA3-EA0D2E42843F}"/>
    <dgm:cxn modelId="{8482068F-25EA-4C6F-9830-EAD13E2B03E3}" srcId="{F2AEEE86-6931-4E5A-A281-7E20BFCEE796}" destId="{5D70C9D1-DB6D-41F2-AC50-EBDBB7761F95}" srcOrd="0" destOrd="0" parTransId="{6F372654-CAC1-48FF-81C1-D1867AA199F7}" sibTransId="{E6A168DB-43C9-484D-B7CD-041CD875D353}"/>
    <dgm:cxn modelId="{3E2324A9-0BD4-4ECB-ABFF-11D1B904EE37}" type="presParOf" srcId="{C1992732-F3BD-4554-8555-6659D0648F6F}" destId="{3FFF2D37-3F57-41E1-84DD-63524F73D899}" srcOrd="0" destOrd="0" presId="urn:microsoft.com/office/officeart/2005/8/layout/hList3"/>
    <dgm:cxn modelId="{7EE3C646-7BF9-422A-9E3D-EB2C57ED7AA3}" type="presParOf" srcId="{C1992732-F3BD-4554-8555-6659D0648F6F}" destId="{19923B19-3139-4141-ABCF-C6B50C49E076}" srcOrd="1" destOrd="0" presId="urn:microsoft.com/office/officeart/2005/8/layout/hList3"/>
    <dgm:cxn modelId="{BB6362C5-8043-437A-8D2F-F1D94E02ED42}" type="presParOf" srcId="{19923B19-3139-4141-ABCF-C6B50C49E076}" destId="{74C0BA56-20BE-4AEB-AD29-FC6FE56B0BED}" srcOrd="0" destOrd="0" presId="urn:microsoft.com/office/officeart/2005/8/layout/hList3"/>
    <dgm:cxn modelId="{F7C9EBF7-4DF4-4A78-8D54-A1BA7AFDFE68}" type="presParOf" srcId="{C1992732-F3BD-4554-8555-6659D0648F6F}" destId="{4EE4F3ED-4AC0-42FC-8BD4-AFD06038359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EDD162-05E0-408D-B229-CD5BAEAE9867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F2AEEE86-6931-4E5A-A281-7E20BFCEE796}">
      <dgm:prSet phldrT="[Texto]" custT="1"/>
      <dgm:spPr/>
      <dgm:t>
        <a:bodyPr/>
        <a:lstStyle/>
        <a:p>
          <a:r>
            <a:rPr lang="es-CO" sz="4000" b="1" dirty="0" smtClean="0"/>
            <a:t>LOGROS</a:t>
          </a:r>
          <a:endParaRPr lang="es-CO" sz="4000" b="1" dirty="0"/>
        </a:p>
      </dgm:t>
    </dgm:pt>
    <dgm:pt modelId="{CD86E543-AB81-4147-8EE5-83D706B6C349}" type="parTrans" cxnId="{E29BEBE6-3ED5-419F-B264-EDE01013DC08}">
      <dgm:prSet/>
      <dgm:spPr/>
      <dgm:t>
        <a:bodyPr/>
        <a:lstStyle/>
        <a:p>
          <a:endParaRPr lang="es-CO"/>
        </a:p>
      </dgm:t>
    </dgm:pt>
    <dgm:pt modelId="{8231D0F6-E232-461D-9BA3-EA0D2E42843F}" type="sibTrans" cxnId="{E29BEBE6-3ED5-419F-B264-EDE01013DC08}">
      <dgm:prSet/>
      <dgm:spPr/>
      <dgm:t>
        <a:bodyPr/>
        <a:lstStyle/>
        <a:p>
          <a:endParaRPr lang="es-CO"/>
        </a:p>
      </dgm:t>
    </dgm:pt>
    <dgm:pt modelId="{136D4920-6E89-4117-8941-412F64F9DDB1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CO" sz="3200" dirty="0" smtClean="0"/>
            <a:t>Gracias a los </a:t>
          </a:r>
          <a:r>
            <a:rPr lang="es-CO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convenios de asociación </a:t>
          </a:r>
          <a:r>
            <a:rPr lang="es-CO" sz="3200" dirty="0" smtClean="0"/>
            <a:t>se logró una inversión en los programas de </a:t>
          </a:r>
          <a:r>
            <a:rPr lang="es-CO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1.745 millones de pesos</a:t>
          </a:r>
          <a:r>
            <a:rPr lang="es-CO" sz="3200" dirty="0" smtClean="0"/>
            <a:t>,  representado este valor en mantenimiento de la planta física de los centros, contratación de talento humano , dotación para mejoramiento del servicio y días adicionales de prestación del servicio.</a:t>
          </a:r>
          <a:endParaRPr lang="es-CO" sz="3200" dirty="0"/>
        </a:p>
      </dgm:t>
    </dgm:pt>
    <dgm:pt modelId="{41F00485-3004-445A-8988-38228BFBFA69}" type="parTrans" cxnId="{5119786F-7019-4188-9867-EA5A7C59268D}">
      <dgm:prSet/>
      <dgm:spPr/>
      <dgm:t>
        <a:bodyPr/>
        <a:lstStyle/>
        <a:p>
          <a:endParaRPr lang="es-CO"/>
        </a:p>
      </dgm:t>
    </dgm:pt>
    <dgm:pt modelId="{70FD00A3-AC38-4C48-B423-E8498BEA985D}" type="sibTrans" cxnId="{5119786F-7019-4188-9867-EA5A7C59268D}">
      <dgm:prSet/>
      <dgm:spPr/>
      <dgm:t>
        <a:bodyPr/>
        <a:lstStyle/>
        <a:p>
          <a:endParaRPr lang="es-CO"/>
        </a:p>
      </dgm:t>
    </dgm:pt>
    <dgm:pt modelId="{C1992732-F3BD-4554-8555-6659D0648F6F}" type="pres">
      <dgm:prSet presAssocID="{85EDD162-05E0-408D-B229-CD5BAEAE98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FFF2D37-3F57-41E1-84DD-63524F73D899}" type="pres">
      <dgm:prSet presAssocID="{F2AEEE86-6931-4E5A-A281-7E20BFCEE796}" presName="roof" presStyleLbl="dkBgShp" presStyleIdx="0" presStyleCnt="2" custScaleY="48493" custLinFactNeighborY="-1653"/>
      <dgm:spPr/>
      <dgm:t>
        <a:bodyPr/>
        <a:lstStyle/>
        <a:p>
          <a:endParaRPr lang="es-CO"/>
        </a:p>
      </dgm:t>
    </dgm:pt>
    <dgm:pt modelId="{19923B19-3139-4141-ABCF-C6B50C49E076}" type="pres">
      <dgm:prSet presAssocID="{F2AEEE86-6931-4E5A-A281-7E20BFCEE796}" presName="pillars" presStyleCnt="0"/>
      <dgm:spPr/>
      <dgm:t>
        <a:bodyPr/>
        <a:lstStyle/>
        <a:p>
          <a:endParaRPr lang="es-CO"/>
        </a:p>
      </dgm:t>
    </dgm:pt>
    <dgm:pt modelId="{74C0BA56-20BE-4AEB-AD29-FC6FE56B0BED}" type="pres">
      <dgm:prSet presAssocID="{F2AEEE86-6931-4E5A-A281-7E20BFCEE796}" presName="pillar1" presStyleLbl="node1" presStyleIdx="0" presStyleCnt="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CO"/>
        </a:p>
      </dgm:t>
    </dgm:pt>
    <dgm:pt modelId="{4EE4F3ED-4AC0-42FC-8BD4-AFD06038359B}" type="pres">
      <dgm:prSet presAssocID="{F2AEEE86-6931-4E5A-A281-7E20BFCEE796}" presName="base" presStyleLbl="dkBgShp" presStyleIdx="1" presStyleCnt="2" custLinFactY="182390" custLinFactNeighborX="-4889" custLinFactNeighborY="200000"/>
      <dgm:spPr/>
      <dgm:t>
        <a:bodyPr/>
        <a:lstStyle/>
        <a:p>
          <a:endParaRPr lang="es-CO"/>
        </a:p>
      </dgm:t>
    </dgm:pt>
  </dgm:ptLst>
  <dgm:cxnLst>
    <dgm:cxn modelId="{46FC4F5A-A8C7-4393-B621-EC9E7A6280BC}" type="presOf" srcId="{136D4920-6E89-4117-8941-412F64F9DDB1}" destId="{74C0BA56-20BE-4AEB-AD29-FC6FE56B0BED}" srcOrd="0" destOrd="0" presId="urn:microsoft.com/office/officeart/2005/8/layout/hList3"/>
    <dgm:cxn modelId="{5119786F-7019-4188-9867-EA5A7C59268D}" srcId="{F2AEEE86-6931-4E5A-A281-7E20BFCEE796}" destId="{136D4920-6E89-4117-8941-412F64F9DDB1}" srcOrd="0" destOrd="0" parTransId="{41F00485-3004-445A-8988-38228BFBFA69}" sibTransId="{70FD00A3-AC38-4C48-B423-E8498BEA985D}"/>
    <dgm:cxn modelId="{A55140BE-CE21-4F0F-A1F0-40F6C19FB6D0}" type="presOf" srcId="{F2AEEE86-6931-4E5A-A281-7E20BFCEE796}" destId="{3FFF2D37-3F57-41E1-84DD-63524F73D899}" srcOrd="0" destOrd="0" presId="urn:microsoft.com/office/officeart/2005/8/layout/hList3"/>
    <dgm:cxn modelId="{7D756C58-C8E9-4829-BB02-6143316CBFFC}" type="presOf" srcId="{85EDD162-05E0-408D-B229-CD5BAEAE9867}" destId="{C1992732-F3BD-4554-8555-6659D0648F6F}" srcOrd="0" destOrd="0" presId="urn:microsoft.com/office/officeart/2005/8/layout/hList3"/>
    <dgm:cxn modelId="{E29BEBE6-3ED5-419F-B264-EDE01013DC08}" srcId="{85EDD162-05E0-408D-B229-CD5BAEAE9867}" destId="{F2AEEE86-6931-4E5A-A281-7E20BFCEE796}" srcOrd="0" destOrd="0" parTransId="{CD86E543-AB81-4147-8EE5-83D706B6C349}" sibTransId="{8231D0F6-E232-461D-9BA3-EA0D2E42843F}"/>
    <dgm:cxn modelId="{A09C7E6E-01D6-403F-A2B6-4FF1D4AB5D3E}" type="presParOf" srcId="{C1992732-F3BD-4554-8555-6659D0648F6F}" destId="{3FFF2D37-3F57-41E1-84DD-63524F73D899}" srcOrd="0" destOrd="0" presId="urn:microsoft.com/office/officeart/2005/8/layout/hList3"/>
    <dgm:cxn modelId="{E8802CF5-A512-47D3-AD77-9A121165B7E5}" type="presParOf" srcId="{C1992732-F3BD-4554-8555-6659D0648F6F}" destId="{19923B19-3139-4141-ABCF-C6B50C49E076}" srcOrd="1" destOrd="0" presId="urn:microsoft.com/office/officeart/2005/8/layout/hList3"/>
    <dgm:cxn modelId="{A1E52182-174D-4593-8F8B-79CFEF63D5E3}" type="presParOf" srcId="{19923B19-3139-4141-ABCF-C6B50C49E076}" destId="{74C0BA56-20BE-4AEB-AD29-FC6FE56B0BED}" srcOrd="0" destOrd="0" presId="urn:microsoft.com/office/officeart/2005/8/layout/hList3"/>
    <dgm:cxn modelId="{25965DBF-ADE7-4573-9E6D-E794D4BC74B1}" type="presParOf" srcId="{C1992732-F3BD-4554-8555-6659D0648F6F}" destId="{4EE4F3ED-4AC0-42FC-8BD4-AFD06038359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EDD162-05E0-408D-B229-CD5BAEAE9867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CO"/>
        </a:p>
      </dgm:t>
    </dgm:pt>
    <dgm:pt modelId="{F2AEEE86-6931-4E5A-A281-7E20BFCEE796}">
      <dgm:prSet phldrT="[Texto]" custT="1"/>
      <dgm:spPr/>
      <dgm:t>
        <a:bodyPr/>
        <a:lstStyle/>
        <a:p>
          <a:r>
            <a:rPr lang="es-CO" sz="4000" b="1" dirty="0" smtClean="0"/>
            <a:t>LOGROS</a:t>
          </a:r>
          <a:endParaRPr lang="es-CO" sz="4000" b="1" dirty="0"/>
        </a:p>
      </dgm:t>
    </dgm:pt>
    <dgm:pt modelId="{CD86E543-AB81-4147-8EE5-83D706B6C349}" type="parTrans" cxnId="{E29BEBE6-3ED5-419F-B264-EDE01013DC08}">
      <dgm:prSet/>
      <dgm:spPr/>
      <dgm:t>
        <a:bodyPr/>
        <a:lstStyle/>
        <a:p>
          <a:endParaRPr lang="es-CO"/>
        </a:p>
      </dgm:t>
    </dgm:pt>
    <dgm:pt modelId="{8231D0F6-E232-461D-9BA3-EA0D2E42843F}" type="sibTrans" cxnId="{E29BEBE6-3ED5-419F-B264-EDE01013DC08}">
      <dgm:prSet/>
      <dgm:spPr/>
      <dgm:t>
        <a:bodyPr/>
        <a:lstStyle/>
        <a:p>
          <a:endParaRPr lang="es-CO"/>
        </a:p>
      </dgm:t>
    </dgm:pt>
    <dgm:pt modelId="{C3DC2FC0-55A0-43E1-B9AD-F2A8767F36F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S" dirty="0" smtClean="0">
              <a:latin typeface="Arial" pitchFamily="34" charset="0"/>
              <a:cs typeface="Arial" pitchFamily="34" charset="0"/>
            </a:rPr>
            <a:t>Gracias al trabajo en equipo, logramos en mayo de 2018 el mantenimiento de la 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certificación en el Sistema de Gestión de Calidad, 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NTCGP1000:2009, ISO 9001:2015 SC-CER250232 IQNET</a:t>
          </a:r>
          <a:r>
            <a:rPr lang="es-ES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, expedidas por el Icontec, para todos los centros de protección y la sede administrativa.</a:t>
          </a:r>
          <a:endParaRPr lang="es-ES" dirty="0" smtClean="0">
            <a:latin typeface="Arial" pitchFamily="34" charset="0"/>
            <a:cs typeface="Arial" pitchFamily="34" charset="0"/>
          </a:endParaRPr>
        </a:p>
      </dgm:t>
    </dgm:pt>
    <dgm:pt modelId="{7EE0AF4D-03D2-419E-A623-47DAF83510EA}" type="parTrans" cxnId="{40B495A0-E912-4115-A29C-CFF8E4C8E28F}">
      <dgm:prSet/>
      <dgm:spPr/>
      <dgm:t>
        <a:bodyPr/>
        <a:lstStyle/>
        <a:p>
          <a:endParaRPr lang="es-CO"/>
        </a:p>
      </dgm:t>
    </dgm:pt>
    <dgm:pt modelId="{AAF759C2-FD5E-4A40-A6E6-307735E5496A}" type="sibTrans" cxnId="{40B495A0-E912-4115-A29C-CFF8E4C8E28F}">
      <dgm:prSet/>
      <dgm:spPr/>
      <dgm:t>
        <a:bodyPr/>
        <a:lstStyle/>
        <a:p>
          <a:endParaRPr lang="es-CO"/>
        </a:p>
      </dgm:t>
    </dgm:pt>
    <dgm:pt modelId="{C1992732-F3BD-4554-8555-6659D0648F6F}" type="pres">
      <dgm:prSet presAssocID="{85EDD162-05E0-408D-B229-CD5BAEAE98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FFF2D37-3F57-41E1-84DD-63524F73D899}" type="pres">
      <dgm:prSet presAssocID="{F2AEEE86-6931-4E5A-A281-7E20BFCEE796}" presName="roof" presStyleLbl="dkBgShp" presStyleIdx="0" presStyleCnt="2" custScaleY="48493" custLinFactNeighborY="-1653"/>
      <dgm:spPr/>
      <dgm:t>
        <a:bodyPr/>
        <a:lstStyle/>
        <a:p>
          <a:endParaRPr lang="es-CO"/>
        </a:p>
      </dgm:t>
    </dgm:pt>
    <dgm:pt modelId="{19923B19-3139-4141-ABCF-C6B50C49E076}" type="pres">
      <dgm:prSet presAssocID="{F2AEEE86-6931-4E5A-A281-7E20BFCEE796}" presName="pillars" presStyleCnt="0"/>
      <dgm:spPr/>
      <dgm:t>
        <a:bodyPr/>
        <a:lstStyle/>
        <a:p>
          <a:endParaRPr lang="es-CO"/>
        </a:p>
      </dgm:t>
    </dgm:pt>
    <dgm:pt modelId="{74C0BA56-20BE-4AEB-AD29-FC6FE56B0BED}" type="pres">
      <dgm:prSet presAssocID="{F2AEEE86-6931-4E5A-A281-7E20BFCEE796}" presName="pillar1" presStyleLbl="node1" presStyleIdx="0" presStyleCnt="1">
        <dgm:presLayoutVars>
          <dgm:bulletEnabled val="1"/>
        </dgm:presLayoutVars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O"/>
        </a:p>
      </dgm:t>
    </dgm:pt>
    <dgm:pt modelId="{4EE4F3ED-4AC0-42FC-8BD4-AFD06038359B}" type="pres">
      <dgm:prSet presAssocID="{F2AEEE86-6931-4E5A-A281-7E20BFCEE796}" presName="base" presStyleLbl="dkBgShp" presStyleIdx="1" presStyleCnt="2"/>
      <dgm:spPr/>
      <dgm:t>
        <a:bodyPr/>
        <a:lstStyle/>
        <a:p>
          <a:endParaRPr lang="es-CO"/>
        </a:p>
      </dgm:t>
    </dgm:pt>
  </dgm:ptLst>
  <dgm:cxnLst>
    <dgm:cxn modelId="{6BDBF7B1-8793-4058-B3BA-BD81C16FA0F5}" type="presOf" srcId="{C3DC2FC0-55A0-43E1-B9AD-F2A8767F36F7}" destId="{74C0BA56-20BE-4AEB-AD29-FC6FE56B0BED}" srcOrd="0" destOrd="0" presId="urn:microsoft.com/office/officeart/2005/8/layout/hList3"/>
    <dgm:cxn modelId="{1F40A3C9-010D-4882-91E6-42FF9BDC2F10}" type="presOf" srcId="{F2AEEE86-6931-4E5A-A281-7E20BFCEE796}" destId="{3FFF2D37-3F57-41E1-84DD-63524F73D899}" srcOrd="0" destOrd="0" presId="urn:microsoft.com/office/officeart/2005/8/layout/hList3"/>
    <dgm:cxn modelId="{E29BEBE6-3ED5-419F-B264-EDE01013DC08}" srcId="{85EDD162-05E0-408D-B229-CD5BAEAE9867}" destId="{F2AEEE86-6931-4E5A-A281-7E20BFCEE796}" srcOrd="0" destOrd="0" parTransId="{CD86E543-AB81-4147-8EE5-83D706B6C349}" sibTransId="{8231D0F6-E232-461D-9BA3-EA0D2E42843F}"/>
    <dgm:cxn modelId="{901BFF70-4579-4100-B032-9AD895F178B9}" type="presOf" srcId="{85EDD162-05E0-408D-B229-CD5BAEAE9867}" destId="{C1992732-F3BD-4554-8555-6659D0648F6F}" srcOrd="0" destOrd="0" presId="urn:microsoft.com/office/officeart/2005/8/layout/hList3"/>
    <dgm:cxn modelId="{40B495A0-E912-4115-A29C-CFF8E4C8E28F}" srcId="{F2AEEE86-6931-4E5A-A281-7E20BFCEE796}" destId="{C3DC2FC0-55A0-43E1-B9AD-F2A8767F36F7}" srcOrd="0" destOrd="0" parTransId="{7EE0AF4D-03D2-419E-A623-47DAF83510EA}" sibTransId="{AAF759C2-FD5E-4A40-A6E6-307735E5496A}"/>
    <dgm:cxn modelId="{BE9B4782-CB42-45B4-9B19-0BC315AC782F}" type="presParOf" srcId="{C1992732-F3BD-4554-8555-6659D0648F6F}" destId="{3FFF2D37-3F57-41E1-84DD-63524F73D899}" srcOrd="0" destOrd="0" presId="urn:microsoft.com/office/officeart/2005/8/layout/hList3"/>
    <dgm:cxn modelId="{81C9116B-70A8-4CA8-8D32-5AEB9FEC5178}" type="presParOf" srcId="{C1992732-F3BD-4554-8555-6659D0648F6F}" destId="{19923B19-3139-4141-ABCF-C6B50C49E076}" srcOrd="1" destOrd="0" presId="urn:microsoft.com/office/officeart/2005/8/layout/hList3"/>
    <dgm:cxn modelId="{4AF0E51C-605A-4FA9-ADE8-213B864BBB47}" type="presParOf" srcId="{19923B19-3139-4141-ABCF-C6B50C49E076}" destId="{74C0BA56-20BE-4AEB-AD29-FC6FE56B0BED}" srcOrd="0" destOrd="0" presId="urn:microsoft.com/office/officeart/2005/8/layout/hList3"/>
    <dgm:cxn modelId="{B410EE47-2F70-4AD3-A690-0591018F734C}" type="presParOf" srcId="{C1992732-F3BD-4554-8555-6659D0648F6F}" destId="{4EE4F3ED-4AC0-42FC-8BD4-AFD06038359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2648B99-B142-48C2-AE54-912D3E560F38}" type="doc">
      <dgm:prSet loTypeId="urn:microsoft.com/office/officeart/2005/8/layout/lProcess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s-CO"/>
        </a:p>
      </dgm:t>
    </dgm:pt>
    <dgm:pt modelId="{7A59D3B8-C9F7-4AB7-BFE1-DE2DD0E7C0BA}">
      <dgm:prSet phldrT="[Texto]"/>
      <dgm:spPr/>
      <dgm:t>
        <a:bodyPr/>
        <a:lstStyle/>
        <a:p>
          <a:pPr algn="ctr"/>
          <a:r>
            <a:rPr lang="es-CO" b="1" dirty="0" smtClean="0"/>
            <a:t>FINANCIACIÓN</a:t>
          </a:r>
          <a:endParaRPr lang="es-CO" b="1" dirty="0"/>
        </a:p>
      </dgm:t>
    </dgm:pt>
    <dgm:pt modelId="{06F301EE-73FD-4E81-8958-81539C4B65B2}" type="parTrans" cxnId="{DA97F45B-184E-4D5E-8AE1-D4FE7F41BAE5}">
      <dgm:prSet/>
      <dgm:spPr/>
      <dgm:t>
        <a:bodyPr/>
        <a:lstStyle/>
        <a:p>
          <a:pPr algn="ctr"/>
          <a:endParaRPr lang="es-CO" b="1"/>
        </a:p>
      </dgm:t>
    </dgm:pt>
    <dgm:pt modelId="{3882E1E0-1DD3-431B-B828-5FE83E7522DB}" type="sibTrans" cxnId="{DA97F45B-184E-4D5E-8AE1-D4FE7F41BAE5}">
      <dgm:prSet/>
      <dgm:spPr/>
      <dgm:t>
        <a:bodyPr/>
        <a:lstStyle/>
        <a:p>
          <a:pPr algn="ctr"/>
          <a:endParaRPr lang="es-CO" b="1"/>
        </a:p>
      </dgm:t>
    </dgm:pt>
    <dgm:pt modelId="{972DB8B9-A46D-4A14-A8F1-057C25227577}">
      <dgm:prSet phldrT="[Texto]" custT="1"/>
      <dgm:spPr/>
      <dgm:t>
        <a:bodyPr/>
        <a:lstStyle/>
        <a:p>
          <a:pPr algn="ctr"/>
          <a:r>
            <a:rPr lang="es-CO" sz="1800" b="1" dirty="0" smtClean="0"/>
            <a:t>VENTA DE SERVICIOS</a:t>
          </a:r>
        </a:p>
        <a:p>
          <a:pPr algn="ctr"/>
          <a:r>
            <a:rPr lang="es-CO" sz="1800" b="1" dirty="0" smtClean="0"/>
            <a:t>OTRAS FUENTES: NACIONAL / COOPERACIÓN</a:t>
          </a:r>
          <a:endParaRPr lang="es-CO" sz="1800" b="1" dirty="0"/>
        </a:p>
      </dgm:t>
    </dgm:pt>
    <dgm:pt modelId="{FF80050D-14EA-4F99-B36C-892B067CE69D}" type="parTrans" cxnId="{0F72BF10-A3B0-45DF-88E3-14A41EB9142C}">
      <dgm:prSet/>
      <dgm:spPr/>
      <dgm:t>
        <a:bodyPr/>
        <a:lstStyle/>
        <a:p>
          <a:pPr algn="ctr"/>
          <a:endParaRPr lang="es-CO" b="1"/>
        </a:p>
      </dgm:t>
    </dgm:pt>
    <dgm:pt modelId="{19F25601-563C-4722-B218-F5B7A9C1F8E5}" type="sibTrans" cxnId="{0F72BF10-A3B0-45DF-88E3-14A41EB9142C}">
      <dgm:prSet/>
      <dgm:spPr/>
      <dgm:t>
        <a:bodyPr/>
        <a:lstStyle/>
        <a:p>
          <a:pPr algn="ctr"/>
          <a:endParaRPr lang="es-CO" b="1"/>
        </a:p>
      </dgm:t>
    </dgm:pt>
    <dgm:pt modelId="{7C41AB72-23F8-4C53-9CCD-8BEBF70A4D39}">
      <dgm:prSet phldrT="[Texto]"/>
      <dgm:spPr/>
      <dgm:t>
        <a:bodyPr/>
        <a:lstStyle/>
        <a:p>
          <a:pPr algn="ctr"/>
          <a:r>
            <a:rPr lang="es-CO" b="1" dirty="0" smtClean="0"/>
            <a:t>CUPOS</a:t>
          </a:r>
          <a:endParaRPr lang="es-CO" b="1" dirty="0"/>
        </a:p>
      </dgm:t>
    </dgm:pt>
    <dgm:pt modelId="{33A86C39-B51C-468C-937A-DAD6D72FA134}" type="parTrans" cxnId="{FE0433F3-30AC-4E58-A526-44E28C005E78}">
      <dgm:prSet/>
      <dgm:spPr/>
      <dgm:t>
        <a:bodyPr/>
        <a:lstStyle/>
        <a:p>
          <a:pPr algn="ctr"/>
          <a:endParaRPr lang="es-CO" b="1"/>
        </a:p>
      </dgm:t>
    </dgm:pt>
    <dgm:pt modelId="{80478845-9242-4080-99BB-E29CDAE55D7A}" type="sibTrans" cxnId="{FE0433F3-30AC-4E58-A526-44E28C005E78}">
      <dgm:prSet/>
      <dgm:spPr/>
      <dgm:t>
        <a:bodyPr/>
        <a:lstStyle/>
        <a:p>
          <a:pPr algn="ctr"/>
          <a:endParaRPr lang="es-CO" b="1"/>
        </a:p>
      </dgm:t>
    </dgm:pt>
    <dgm:pt modelId="{406CE661-BBDB-4DB7-9422-1F513EEEC8EC}">
      <dgm:prSet phldrT="[Texto]" custT="1"/>
      <dgm:spPr/>
      <dgm:t>
        <a:bodyPr/>
        <a:lstStyle/>
        <a:p>
          <a:pPr algn="ctr"/>
          <a:r>
            <a:rPr lang="es-CO" sz="1800" b="1" dirty="0" smtClean="0"/>
            <a:t>AMPLIACIÓN DE COBERTURA</a:t>
          </a:r>
          <a:endParaRPr lang="es-CO" sz="1800" b="1" dirty="0"/>
        </a:p>
      </dgm:t>
    </dgm:pt>
    <dgm:pt modelId="{95738185-8124-4EDE-A634-822D2EAE90AF}" type="parTrans" cxnId="{A2FD76D5-BB17-4324-9149-D85DB6C70E15}">
      <dgm:prSet/>
      <dgm:spPr/>
      <dgm:t>
        <a:bodyPr/>
        <a:lstStyle/>
        <a:p>
          <a:pPr algn="ctr"/>
          <a:endParaRPr lang="es-CO" b="1"/>
        </a:p>
      </dgm:t>
    </dgm:pt>
    <dgm:pt modelId="{0DD0E2CF-8BA9-494F-82BF-5AB9CC4991D0}" type="sibTrans" cxnId="{A2FD76D5-BB17-4324-9149-D85DB6C70E15}">
      <dgm:prSet/>
      <dgm:spPr/>
      <dgm:t>
        <a:bodyPr/>
        <a:lstStyle/>
        <a:p>
          <a:pPr algn="ctr"/>
          <a:endParaRPr lang="es-CO" b="1"/>
        </a:p>
      </dgm:t>
    </dgm:pt>
    <dgm:pt modelId="{248AE6FA-9BA9-479A-871F-852BB7658DD7}">
      <dgm:prSet phldrT="[Texto]"/>
      <dgm:spPr/>
      <dgm:t>
        <a:bodyPr/>
        <a:lstStyle/>
        <a:p>
          <a:pPr algn="ctr"/>
          <a:r>
            <a:rPr lang="es-CO" b="1" dirty="0" smtClean="0"/>
            <a:t>CENTRO DE  PROTECCIÓN</a:t>
          </a:r>
          <a:endParaRPr lang="es-CO" b="1" dirty="0"/>
        </a:p>
      </dgm:t>
    </dgm:pt>
    <dgm:pt modelId="{C17A2C7C-C91D-4756-B09E-6B3BD1AD53AA}" type="parTrans" cxnId="{B685582D-4EC8-4F30-9DFA-B6C1B565F4DA}">
      <dgm:prSet/>
      <dgm:spPr/>
      <dgm:t>
        <a:bodyPr/>
        <a:lstStyle/>
        <a:p>
          <a:pPr algn="ctr"/>
          <a:endParaRPr lang="es-CO" b="1"/>
        </a:p>
      </dgm:t>
    </dgm:pt>
    <dgm:pt modelId="{B454C1E0-E235-4AA5-8129-52E226CC8F49}" type="sibTrans" cxnId="{B685582D-4EC8-4F30-9DFA-B6C1B565F4DA}">
      <dgm:prSet/>
      <dgm:spPr/>
      <dgm:t>
        <a:bodyPr/>
        <a:lstStyle/>
        <a:p>
          <a:pPr algn="ctr"/>
          <a:endParaRPr lang="es-CO" b="1"/>
        </a:p>
      </dgm:t>
    </dgm:pt>
    <dgm:pt modelId="{EA31E8A6-1E96-43FC-A816-57DE732916B5}">
      <dgm:prSet phldrT="[Texto]" custT="1"/>
      <dgm:spPr/>
      <dgm:t>
        <a:bodyPr/>
        <a:lstStyle/>
        <a:p>
          <a:pPr algn="ctr"/>
          <a:r>
            <a:rPr lang="es-CO" sz="1800" b="1" dirty="0" smtClean="0"/>
            <a:t>FORTALECIMIENTO</a:t>
          </a:r>
        </a:p>
        <a:p>
          <a:pPr algn="ctr"/>
          <a:r>
            <a:rPr lang="es-CO" sz="1800" b="1" dirty="0" smtClean="0"/>
            <a:t>MEJORA INFRAESTRUCTURA</a:t>
          </a:r>
        </a:p>
        <a:p>
          <a:pPr algn="ctr"/>
          <a:r>
            <a:rPr lang="es-CO" sz="1800" b="1" dirty="0" smtClean="0"/>
            <a:t>NORMATIVIDAD MEDIO AMBIENTAL</a:t>
          </a:r>
          <a:endParaRPr lang="es-CO" sz="1800" b="1" dirty="0"/>
        </a:p>
      </dgm:t>
    </dgm:pt>
    <dgm:pt modelId="{D17A5A52-4347-4FB1-A389-837737792268}" type="sibTrans" cxnId="{763AECD7-66B1-4F85-9E81-D7E33625C1D8}">
      <dgm:prSet/>
      <dgm:spPr/>
      <dgm:t>
        <a:bodyPr/>
        <a:lstStyle/>
        <a:p>
          <a:pPr algn="ctr"/>
          <a:endParaRPr lang="es-CO" b="1"/>
        </a:p>
      </dgm:t>
    </dgm:pt>
    <dgm:pt modelId="{F207F4FF-40E6-407D-A507-93FA7C5106CA}" type="parTrans" cxnId="{763AECD7-66B1-4F85-9E81-D7E33625C1D8}">
      <dgm:prSet/>
      <dgm:spPr/>
      <dgm:t>
        <a:bodyPr/>
        <a:lstStyle/>
        <a:p>
          <a:pPr algn="ctr"/>
          <a:endParaRPr lang="es-CO" b="1"/>
        </a:p>
      </dgm:t>
    </dgm:pt>
    <dgm:pt modelId="{E558F8FD-E48F-42CF-81EE-6BB25CC04D23}">
      <dgm:prSet phldrT="[Texto]"/>
      <dgm:spPr/>
      <dgm:t>
        <a:bodyPr/>
        <a:lstStyle/>
        <a:p>
          <a:pPr algn="ctr"/>
          <a:r>
            <a:rPr lang="es-CO" b="1" dirty="0" smtClean="0"/>
            <a:t>CONVENIOS</a:t>
          </a:r>
          <a:endParaRPr lang="es-CO" b="1" dirty="0"/>
        </a:p>
      </dgm:t>
    </dgm:pt>
    <dgm:pt modelId="{B3E3257D-E2CC-4416-A814-FFF3DD3587AC}" type="parTrans" cxnId="{04D0171C-28AE-4B09-8DC0-4B8DB69BA7C3}">
      <dgm:prSet/>
      <dgm:spPr/>
      <dgm:t>
        <a:bodyPr/>
        <a:lstStyle/>
        <a:p>
          <a:pPr algn="ctr"/>
          <a:endParaRPr lang="es-CO" b="1"/>
        </a:p>
      </dgm:t>
    </dgm:pt>
    <dgm:pt modelId="{EB3B155C-C6E0-453E-BA70-ED63DE54E39D}" type="sibTrans" cxnId="{04D0171C-28AE-4B09-8DC0-4B8DB69BA7C3}">
      <dgm:prSet/>
      <dgm:spPr/>
      <dgm:t>
        <a:bodyPr/>
        <a:lstStyle/>
        <a:p>
          <a:pPr algn="ctr"/>
          <a:endParaRPr lang="es-CO" b="1"/>
        </a:p>
      </dgm:t>
    </dgm:pt>
    <dgm:pt modelId="{3C98E6D5-3591-4250-8F07-CC29D10D24DF}">
      <dgm:prSet phldrT="[Texto]" custT="1"/>
      <dgm:spPr/>
      <dgm:t>
        <a:bodyPr/>
        <a:lstStyle/>
        <a:p>
          <a:pPr algn="ctr"/>
          <a:r>
            <a:rPr lang="es-CO" sz="1800" b="1" dirty="0" smtClean="0"/>
            <a:t>AMPLIAR CON MUNICIPIOS Y OTRAS ENTIDADES</a:t>
          </a:r>
          <a:endParaRPr lang="es-CO" sz="1800" b="1" dirty="0"/>
        </a:p>
      </dgm:t>
    </dgm:pt>
    <dgm:pt modelId="{04196133-61C0-40D4-A09B-C63387A400F7}" type="parTrans" cxnId="{E8CD5589-F95D-4801-8262-15904A392EA7}">
      <dgm:prSet/>
      <dgm:spPr/>
      <dgm:t>
        <a:bodyPr/>
        <a:lstStyle/>
        <a:p>
          <a:pPr algn="ctr"/>
          <a:endParaRPr lang="es-CO" b="1"/>
        </a:p>
      </dgm:t>
    </dgm:pt>
    <dgm:pt modelId="{7DE2FE46-723C-47B7-912D-2675A2C04D70}" type="sibTrans" cxnId="{E8CD5589-F95D-4801-8262-15904A392EA7}">
      <dgm:prSet/>
      <dgm:spPr/>
      <dgm:t>
        <a:bodyPr/>
        <a:lstStyle/>
        <a:p>
          <a:pPr algn="ctr"/>
          <a:endParaRPr lang="es-CO" b="1"/>
        </a:p>
      </dgm:t>
    </dgm:pt>
    <dgm:pt modelId="{2CEA1890-7283-48DA-818D-9D909CF29A5D}" type="pres">
      <dgm:prSet presAssocID="{12648B99-B142-48C2-AE54-912D3E560F3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62D54F4-1669-4493-985E-49868E73885C}" type="pres">
      <dgm:prSet presAssocID="{7A59D3B8-C9F7-4AB7-BFE1-DE2DD0E7C0BA}" presName="compNode" presStyleCnt="0"/>
      <dgm:spPr/>
    </dgm:pt>
    <dgm:pt modelId="{7AD10586-D721-445A-8C32-DA2D5908C828}" type="pres">
      <dgm:prSet presAssocID="{7A59D3B8-C9F7-4AB7-BFE1-DE2DD0E7C0BA}" presName="aNode" presStyleLbl="bgShp" presStyleIdx="0" presStyleCnt="4"/>
      <dgm:spPr/>
      <dgm:t>
        <a:bodyPr/>
        <a:lstStyle/>
        <a:p>
          <a:endParaRPr lang="es-CO"/>
        </a:p>
      </dgm:t>
    </dgm:pt>
    <dgm:pt modelId="{CCDB733C-5394-4044-B418-B995EB059638}" type="pres">
      <dgm:prSet presAssocID="{7A59D3B8-C9F7-4AB7-BFE1-DE2DD0E7C0BA}" presName="textNode" presStyleLbl="bgShp" presStyleIdx="0" presStyleCnt="4"/>
      <dgm:spPr/>
      <dgm:t>
        <a:bodyPr/>
        <a:lstStyle/>
        <a:p>
          <a:endParaRPr lang="es-CO"/>
        </a:p>
      </dgm:t>
    </dgm:pt>
    <dgm:pt modelId="{F6AECCF7-8D31-41E8-9B03-9458A7AFD97F}" type="pres">
      <dgm:prSet presAssocID="{7A59D3B8-C9F7-4AB7-BFE1-DE2DD0E7C0BA}" presName="compChildNode" presStyleCnt="0"/>
      <dgm:spPr/>
    </dgm:pt>
    <dgm:pt modelId="{0A5629FE-B15F-4C49-B43B-509C74AC86B7}" type="pres">
      <dgm:prSet presAssocID="{7A59D3B8-C9F7-4AB7-BFE1-DE2DD0E7C0BA}" presName="theInnerList" presStyleCnt="0"/>
      <dgm:spPr/>
    </dgm:pt>
    <dgm:pt modelId="{D607784C-DE4D-4D4B-B0C6-61CD4C80B841}" type="pres">
      <dgm:prSet presAssocID="{972DB8B9-A46D-4A14-A8F1-057C2522757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E9A9E0-2855-4F3C-9EE0-6C83A2C60051}" type="pres">
      <dgm:prSet presAssocID="{7A59D3B8-C9F7-4AB7-BFE1-DE2DD0E7C0BA}" presName="aSpace" presStyleCnt="0"/>
      <dgm:spPr/>
    </dgm:pt>
    <dgm:pt modelId="{CEEB6D12-BD52-40D7-903D-68C66DD2B915}" type="pres">
      <dgm:prSet presAssocID="{7C41AB72-23F8-4C53-9CCD-8BEBF70A4D39}" presName="compNode" presStyleCnt="0"/>
      <dgm:spPr/>
    </dgm:pt>
    <dgm:pt modelId="{FD5C8627-F211-43DF-96D7-38D2F7548A78}" type="pres">
      <dgm:prSet presAssocID="{7C41AB72-23F8-4C53-9CCD-8BEBF70A4D39}" presName="aNode" presStyleLbl="bgShp" presStyleIdx="1" presStyleCnt="4"/>
      <dgm:spPr/>
      <dgm:t>
        <a:bodyPr/>
        <a:lstStyle/>
        <a:p>
          <a:endParaRPr lang="es-CO"/>
        </a:p>
      </dgm:t>
    </dgm:pt>
    <dgm:pt modelId="{41251741-4685-4A9F-8484-0FA5F350D1E0}" type="pres">
      <dgm:prSet presAssocID="{7C41AB72-23F8-4C53-9CCD-8BEBF70A4D39}" presName="textNode" presStyleLbl="bgShp" presStyleIdx="1" presStyleCnt="4"/>
      <dgm:spPr/>
      <dgm:t>
        <a:bodyPr/>
        <a:lstStyle/>
        <a:p>
          <a:endParaRPr lang="es-CO"/>
        </a:p>
      </dgm:t>
    </dgm:pt>
    <dgm:pt modelId="{B59BE412-0E83-4A53-B772-B981AA48BA20}" type="pres">
      <dgm:prSet presAssocID="{7C41AB72-23F8-4C53-9CCD-8BEBF70A4D39}" presName="compChildNode" presStyleCnt="0"/>
      <dgm:spPr/>
    </dgm:pt>
    <dgm:pt modelId="{0C9267E5-EFF0-4032-8F40-4835854BD22D}" type="pres">
      <dgm:prSet presAssocID="{7C41AB72-23F8-4C53-9CCD-8BEBF70A4D39}" presName="theInnerList" presStyleCnt="0"/>
      <dgm:spPr/>
    </dgm:pt>
    <dgm:pt modelId="{93D03C17-AB08-43FC-89CF-BBFA857764B7}" type="pres">
      <dgm:prSet presAssocID="{406CE661-BBDB-4DB7-9422-1F513EEEC8E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DEFF6D-3D8A-4636-8AFA-2CD86B39A993}" type="pres">
      <dgm:prSet presAssocID="{7C41AB72-23F8-4C53-9CCD-8BEBF70A4D39}" presName="aSpace" presStyleCnt="0"/>
      <dgm:spPr/>
    </dgm:pt>
    <dgm:pt modelId="{B4FC80EF-B241-42A4-B464-AD0F3B563423}" type="pres">
      <dgm:prSet presAssocID="{248AE6FA-9BA9-479A-871F-852BB7658DD7}" presName="compNode" presStyleCnt="0"/>
      <dgm:spPr/>
    </dgm:pt>
    <dgm:pt modelId="{1D7B7B54-8F37-4DB3-9640-B5C674419422}" type="pres">
      <dgm:prSet presAssocID="{248AE6FA-9BA9-479A-871F-852BB7658DD7}" presName="aNode" presStyleLbl="bgShp" presStyleIdx="2" presStyleCnt="4"/>
      <dgm:spPr/>
      <dgm:t>
        <a:bodyPr/>
        <a:lstStyle/>
        <a:p>
          <a:endParaRPr lang="es-CO"/>
        </a:p>
      </dgm:t>
    </dgm:pt>
    <dgm:pt modelId="{1A148624-EE36-4ABB-A494-D4B3AE999741}" type="pres">
      <dgm:prSet presAssocID="{248AE6FA-9BA9-479A-871F-852BB7658DD7}" presName="textNode" presStyleLbl="bgShp" presStyleIdx="2" presStyleCnt="4"/>
      <dgm:spPr/>
      <dgm:t>
        <a:bodyPr/>
        <a:lstStyle/>
        <a:p>
          <a:endParaRPr lang="es-CO"/>
        </a:p>
      </dgm:t>
    </dgm:pt>
    <dgm:pt modelId="{21F2EEAF-4D98-48ED-ADFD-54854315350B}" type="pres">
      <dgm:prSet presAssocID="{248AE6FA-9BA9-479A-871F-852BB7658DD7}" presName="compChildNode" presStyleCnt="0"/>
      <dgm:spPr/>
    </dgm:pt>
    <dgm:pt modelId="{D593E261-A980-42B3-9ED2-8D58CB80FF78}" type="pres">
      <dgm:prSet presAssocID="{248AE6FA-9BA9-479A-871F-852BB7658DD7}" presName="theInnerList" presStyleCnt="0"/>
      <dgm:spPr/>
    </dgm:pt>
    <dgm:pt modelId="{B52FF7A0-B509-4C77-8E19-32B77A861F53}" type="pres">
      <dgm:prSet presAssocID="{EA31E8A6-1E96-43FC-A816-57DE732916B5}" presName="childNode" presStyleLbl="node1" presStyleIdx="2" presStyleCnt="4" custScaleX="11733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46CEF4-19FD-4A0F-8467-374CBAF28E78}" type="pres">
      <dgm:prSet presAssocID="{248AE6FA-9BA9-479A-871F-852BB7658DD7}" presName="aSpace" presStyleCnt="0"/>
      <dgm:spPr/>
    </dgm:pt>
    <dgm:pt modelId="{42865079-054E-406E-8E9A-56BED3EBAFD8}" type="pres">
      <dgm:prSet presAssocID="{E558F8FD-E48F-42CF-81EE-6BB25CC04D23}" presName="compNode" presStyleCnt="0"/>
      <dgm:spPr/>
    </dgm:pt>
    <dgm:pt modelId="{196C0FA2-9970-4F07-BEA4-C0F71C77FF14}" type="pres">
      <dgm:prSet presAssocID="{E558F8FD-E48F-42CF-81EE-6BB25CC04D23}" presName="aNode" presStyleLbl="bgShp" presStyleIdx="3" presStyleCnt="4"/>
      <dgm:spPr/>
      <dgm:t>
        <a:bodyPr/>
        <a:lstStyle/>
        <a:p>
          <a:endParaRPr lang="es-CO"/>
        </a:p>
      </dgm:t>
    </dgm:pt>
    <dgm:pt modelId="{2B9CA4C1-2867-4E60-ABEA-B25CAB2ED997}" type="pres">
      <dgm:prSet presAssocID="{E558F8FD-E48F-42CF-81EE-6BB25CC04D23}" presName="textNode" presStyleLbl="bgShp" presStyleIdx="3" presStyleCnt="4"/>
      <dgm:spPr/>
      <dgm:t>
        <a:bodyPr/>
        <a:lstStyle/>
        <a:p>
          <a:endParaRPr lang="es-CO"/>
        </a:p>
      </dgm:t>
    </dgm:pt>
    <dgm:pt modelId="{A68FF644-3BE1-4821-ADA8-4762BBF7740A}" type="pres">
      <dgm:prSet presAssocID="{E558F8FD-E48F-42CF-81EE-6BB25CC04D23}" presName="compChildNode" presStyleCnt="0"/>
      <dgm:spPr/>
    </dgm:pt>
    <dgm:pt modelId="{94F2A98C-4DB9-4BD9-B236-F05052C389B5}" type="pres">
      <dgm:prSet presAssocID="{E558F8FD-E48F-42CF-81EE-6BB25CC04D23}" presName="theInnerList" presStyleCnt="0"/>
      <dgm:spPr/>
    </dgm:pt>
    <dgm:pt modelId="{8FDB3A8B-2743-4E93-B403-F60F9837AAD5}" type="pres">
      <dgm:prSet presAssocID="{3C98E6D5-3591-4250-8F07-CC29D10D24D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928F541-038A-4378-9E5B-A184D85E929F}" type="presOf" srcId="{E558F8FD-E48F-42CF-81EE-6BB25CC04D23}" destId="{2B9CA4C1-2867-4E60-ABEA-B25CAB2ED997}" srcOrd="1" destOrd="0" presId="urn:microsoft.com/office/officeart/2005/8/layout/lProcess2"/>
    <dgm:cxn modelId="{8519CFD3-1AB4-4B08-B082-485916C1BB2A}" type="presOf" srcId="{972DB8B9-A46D-4A14-A8F1-057C25227577}" destId="{D607784C-DE4D-4D4B-B0C6-61CD4C80B841}" srcOrd="0" destOrd="0" presId="urn:microsoft.com/office/officeart/2005/8/layout/lProcess2"/>
    <dgm:cxn modelId="{712A4F61-8781-445F-B9D5-9769E7396B6F}" type="presOf" srcId="{7A59D3B8-C9F7-4AB7-BFE1-DE2DD0E7C0BA}" destId="{7AD10586-D721-445A-8C32-DA2D5908C828}" srcOrd="0" destOrd="0" presId="urn:microsoft.com/office/officeart/2005/8/layout/lProcess2"/>
    <dgm:cxn modelId="{FE0433F3-30AC-4E58-A526-44E28C005E78}" srcId="{12648B99-B142-48C2-AE54-912D3E560F38}" destId="{7C41AB72-23F8-4C53-9CCD-8BEBF70A4D39}" srcOrd="1" destOrd="0" parTransId="{33A86C39-B51C-468C-937A-DAD6D72FA134}" sibTransId="{80478845-9242-4080-99BB-E29CDAE55D7A}"/>
    <dgm:cxn modelId="{B685582D-4EC8-4F30-9DFA-B6C1B565F4DA}" srcId="{12648B99-B142-48C2-AE54-912D3E560F38}" destId="{248AE6FA-9BA9-479A-871F-852BB7658DD7}" srcOrd="2" destOrd="0" parTransId="{C17A2C7C-C91D-4756-B09E-6B3BD1AD53AA}" sibTransId="{B454C1E0-E235-4AA5-8129-52E226CC8F49}"/>
    <dgm:cxn modelId="{DA97F45B-184E-4D5E-8AE1-D4FE7F41BAE5}" srcId="{12648B99-B142-48C2-AE54-912D3E560F38}" destId="{7A59D3B8-C9F7-4AB7-BFE1-DE2DD0E7C0BA}" srcOrd="0" destOrd="0" parTransId="{06F301EE-73FD-4E81-8958-81539C4B65B2}" sibTransId="{3882E1E0-1DD3-431B-B828-5FE83E7522DB}"/>
    <dgm:cxn modelId="{21FC4DF7-EA01-420A-8D70-249352BC9D0C}" type="presOf" srcId="{7C41AB72-23F8-4C53-9CCD-8BEBF70A4D39}" destId="{FD5C8627-F211-43DF-96D7-38D2F7548A78}" srcOrd="0" destOrd="0" presId="urn:microsoft.com/office/officeart/2005/8/layout/lProcess2"/>
    <dgm:cxn modelId="{EFBE78E0-2034-4B85-9BF3-0BEB07D491C8}" type="presOf" srcId="{EA31E8A6-1E96-43FC-A816-57DE732916B5}" destId="{B52FF7A0-B509-4C77-8E19-32B77A861F53}" srcOrd="0" destOrd="0" presId="urn:microsoft.com/office/officeart/2005/8/layout/lProcess2"/>
    <dgm:cxn modelId="{4B3CAAD2-9856-4884-B671-501364C82455}" type="presOf" srcId="{406CE661-BBDB-4DB7-9422-1F513EEEC8EC}" destId="{93D03C17-AB08-43FC-89CF-BBFA857764B7}" srcOrd="0" destOrd="0" presId="urn:microsoft.com/office/officeart/2005/8/layout/lProcess2"/>
    <dgm:cxn modelId="{BBFCB865-FE3F-4BAB-8F43-9D4C0880D66E}" type="presOf" srcId="{E558F8FD-E48F-42CF-81EE-6BB25CC04D23}" destId="{196C0FA2-9970-4F07-BEA4-C0F71C77FF14}" srcOrd="0" destOrd="0" presId="urn:microsoft.com/office/officeart/2005/8/layout/lProcess2"/>
    <dgm:cxn modelId="{BBE3B635-EFBA-4DC0-A6BE-62D7128A123E}" type="presOf" srcId="{12648B99-B142-48C2-AE54-912D3E560F38}" destId="{2CEA1890-7283-48DA-818D-9D909CF29A5D}" srcOrd="0" destOrd="0" presId="urn:microsoft.com/office/officeart/2005/8/layout/lProcess2"/>
    <dgm:cxn modelId="{E8CD5589-F95D-4801-8262-15904A392EA7}" srcId="{E558F8FD-E48F-42CF-81EE-6BB25CC04D23}" destId="{3C98E6D5-3591-4250-8F07-CC29D10D24DF}" srcOrd="0" destOrd="0" parTransId="{04196133-61C0-40D4-A09B-C63387A400F7}" sibTransId="{7DE2FE46-723C-47B7-912D-2675A2C04D70}"/>
    <dgm:cxn modelId="{E66BEE06-A6C1-423C-9DAB-9220D8B8EF3F}" type="presOf" srcId="{7C41AB72-23F8-4C53-9CCD-8BEBF70A4D39}" destId="{41251741-4685-4A9F-8484-0FA5F350D1E0}" srcOrd="1" destOrd="0" presId="urn:microsoft.com/office/officeart/2005/8/layout/lProcess2"/>
    <dgm:cxn modelId="{0F72BF10-A3B0-45DF-88E3-14A41EB9142C}" srcId="{7A59D3B8-C9F7-4AB7-BFE1-DE2DD0E7C0BA}" destId="{972DB8B9-A46D-4A14-A8F1-057C25227577}" srcOrd="0" destOrd="0" parTransId="{FF80050D-14EA-4F99-B36C-892B067CE69D}" sibTransId="{19F25601-563C-4722-B218-F5B7A9C1F8E5}"/>
    <dgm:cxn modelId="{04D0171C-28AE-4B09-8DC0-4B8DB69BA7C3}" srcId="{12648B99-B142-48C2-AE54-912D3E560F38}" destId="{E558F8FD-E48F-42CF-81EE-6BB25CC04D23}" srcOrd="3" destOrd="0" parTransId="{B3E3257D-E2CC-4416-A814-FFF3DD3587AC}" sibTransId="{EB3B155C-C6E0-453E-BA70-ED63DE54E39D}"/>
    <dgm:cxn modelId="{763AECD7-66B1-4F85-9E81-D7E33625C1D8}" srcId="{248AE6FA-9BA9-479A-871F-852BB7658DD7}" destId="{EA31E8A6-1E96-43FC-A816-57DE732916B5}" srcOrd="0" destOrd="0" parTransId="{F207F4FF-40E6-407D-A507-93FA7C5106CA}" sibTransId="{D17A5A52-4347-4FB1-A389-837737792268}"/>
    <dgm:cxn modelId="{6C657590-648A-4C24-8283-4091E42B5674}" type="presOf" srcId="{7A59D3B8-C9F7-4AB7-BFE1-DE2DD0E7C0BA}" destId="{CCDB733C-5394-4044-B418-B995EB059638}" srcOrd="1" destOrd="0" presId="urn:microsoft.com/office/officeart/2005/8/layout/lProcess2"/>
    <dgm:cxn modelId="{B9170E58-8683-43A1-BA51-D70FBC2B28F6}" type="presOf" srcId="{248AE6FA-9BA9-479A-871F-852BB7658DD7}" destId="{1A148624-EE36-4ABB-A494-D4B3AE999741}" srcOrd="1" destOrd="0" presId="urn:microsoft.com/office/officeart/2005/8/layout/lProcess2"/>
    <dgm:cxn modelId="{A2FD76D5-BB17-4324-9149-D85DB6C70E15}" srcId="{7C41AB72-23F8-4C53-9CCD-8BEBF70A4D39}" destId="{406CE661-BBDB-4DB7-9422-1F513EEEC8EC}" srcOrd="0" destOrd="0" parTransId="{95738185-8124-4EDE-A634-822D2EAE90AF}" sibTransId="{0DD0E2CF-8BA9-494F-82BF-5AB9CC4991D0}"/>
    <dgm:cxn modelId="{F7CAB524-4F54-4733-9B98-CC3655DF070C}" type="presOf" srcId="{248AE6FA-9BA9-479A-871F-852BB7658DD7}" destId="{1D7B7B54-8F37-4DB3-9640-B5C674419422}" srcOrd="0" destOrd="0" presId="urn:microsoft.com/office/officeart/2005/8/layout/lProcess2"/>
    <dgm:cxn modelId="{B61CE7E5-BB74-44EA-8298-D56DFD689492}" type="presOf" srcId="{3C98E6D5-3591-4250-8F07-CC29D10D24DF}" destId="{8FDB3A8B-2743-4E93-B403-F60F9837AAD5}" srcOrd="0" destOrd="0" presId="urn:microsoft.com/office/officeart/2005/8/layout/lProcess2"/>
    <dgm:cxn modelId="{3214FF22-1C72-4D85-8528-C3A23CE4ACCD}" type="presParOf" srcId="{2CEA1890-7283-48DA-818D-9D909CF29A5D}" destId="{D62D54F4-1669-4493-985E-49868E73885C}" srcOrd="0" destOrd="0" presId="urn:microsoft.com/office/officeart/2005/8/layout/lProcess2"/>
    <dgm:cxn modelId="{FC688436-CCCF-449F-B320-4AA60588050E}" type="presParOf" srcId="{D62D54F4-1669-4493-985E-49868E73885C}" destId="{7AD10586-D721-445A-8C32-DA2D5908C828}" srcOrd="0" destOrd="0" presId="urn:microsoft.com/office/officeart/2005/8/layout/lProcess2"/>
    <dgm:cxn modelId="{AA5BC880-BE01-45BC-86E7-125474444186}" type="presParOf" srcId="{D62D54F4-1669-4493-985E-49868E73885C}" destId="{CCDB733C-5394-4044-B418-B995EB059638}" srcOrd="1" destOrd="0" presId="urn:microsoft.com/office/officeart/2005/8/layout/lProcess2"/>
    <dgm:cxn modelId="{DFEA0629-E16E-482F-9380-0D8D3FF68B98}" type="presParOf" srcId="{D62D54F4-1669-4493-985E-49868E73885C}" destId="{F6AECCF7-8D31-41E8-9B03-9458A7AFD97F}" srcOrd="2" destOrd="0" presId="urn:microsoft.com/office/officeart/2005/8/layout/lProcess2"/>
    <dgm:cxn modelId="{DE05C7D7-E6EF-4FC2-A04F-C0C475CC2AAC}" type="presParOf" srcId="{F6AECCF7-8D31-41E8-9B03-9458A7AFD97F}" destId="{0A5629FE-B15F-4C49-B43B-509C74AC86B7}" srcOrd="0" destOrd="0" presId="urn:microsoft.com/office/officeart/2005/8/layout/lProcess2"/>
    <dgm:cxn modelId="{96405881-5AEC-42D3-8151-1E00C4EBA949}" type="presParOf" srcId="{0A5629FE-B15F-4C49-B43B-509C74AC86B7}" destId="{D607784C-DE4D-4D4B-B0C6-61CD4C80B841}" srcOrd="0" destOrd="0" presId="urn:microsoft.com/office/officeart/2005/8/layout/lProcess2"/>
    <dgm:cxn modelId="{B6799B90-CA7E-417E-8E99-31DF867D8D84}" type="presParOf" srcId="{2CEA1890-7283-48DA-818D-9D909CF29A5D}" destId="{2CE9A9E0-2855-4F3C-9EE0-6C83A2C60051}" srcOrd="1" destOrd="0" presId="urn:microsoft.com/office/officeart/2005/8/layout/lProcess2"/>
    <dgm:cxn modelId="{42FDF049-61F9-4FBC-87D6-0D46D6B25BC7}" type="presParOf" srcId="{2CEA1890-7283-48DA-818D-9D909CF29A5D}" destId="{CEEB6D12-BD52-40D7-903D-68C66DD2B915}" srcOrd="2" destOrd="0" presId="urn:microsoft.com/office/officeart/2005/8/layout/lProcess2"/>
    <dgm:cxn modelId="{C586B942-EEEB-4CFA-862A-8AAB9C7ACCEF}" type="presParOf" srcId="{CEEB6D12-BD52-40D7-903D-68C66DD2B915}" destId="{FD5C8627-F211-43DF-96D7-38D2F7548A78}" srcOrd="0" destOrd="0" presId="urn:microsoft.com/office/officeart/2005/8/layout/lProcess2"/>
    <dgm:cxn modelId="{3428A9AC-916E-4D5E-BCC3-C415C3DDE2D4}" type="presParOf" srcId="{CEEB6D12-BD52-40D7-903D-68C66DD2B915}" destId="{41251741-4685-4A9F-8484-0FA5F350D1E0}" srcOrd="1" destOrd="0" presId="urn:microsoft.com/office/officeart/2005/8/layout/lProcess2"/>
    <dgm:cxn modelId="{CD01076B-7A15-41E3-90D7-8AF8C511F306}" type="presParOf" srcId="{CEEB6D12-BD52-40D7-903D-68C66DD2B915}" destId="{B59BE412-0E83-4A53-B772-B981AA48BA20}" srcOrd="2" destOrd="0" presId="urn:microsoft.com/office/officeart/2005/8/layout/lProcess2"/>
    <dgm:cxn modelId="{4741493A-311D-46B0-92F4-3BA52C5ECCA3}" type="presParOf" srcId="{B59BE412-0E83-4A53-B772-B981AA48BA20}" destId="{0C9267E5-EFF0-4032-8F40-4835854BD22D}" srcOrd="0" destOrd="0" presId="urn:microsoft.com/office/officeart/2005/8/layout/lProcess2"/>
    <dgm:cxn modelId="{E53CCCDB-E9C4-4658-8F3B-C12C6B6FA52A}" type="presParOf" srcId="{0C9267E5-EFF0-4032-8F40-4835854BD22D}" destId="{93D03C17-AB08-43FC-89CF-BBFA857764B7}" srcOrd="0" destOrd="0" presId="urn:microsoft.com/office/officeart/2005/8/layout/lProcess2"/>
    <dgm:cxn modelId="{D04E9355-0068-4904-83A3-70CF9F9E35D5}" type="presParOf" srcId="{2CEA1890-7283-48DA-818D-9D909CF29A5D}" destId="{5EDEFF6D-3D8A-4636-8AFA-2CD86B39A993}" srcOrd="3" destOrd="0" presId="urn:microsoft.com/office/officeart/2005/8/layout/lProcess2"/>
    <dgm:cxn modelId="{87FC8496-DE1D-4F57-BA1D-DB9646D6DB25}" type="presParOf" srcId="{2CEA1890-7283-48DA-818D-9D909CF29A5D}" destId="{B4FC80EF-B241-42A4-B464-AD0F3B563423}" srcOrd="4" destOrd="0" presId="urn:microsoft.com/office/officeart/2005/8/layout/lProcess2"/>
    <dgm:cxn modelId="{7A307657-A61A-4A64-99D7-6BE6A2370EAE}" type="presParOf" srcId="{B4FC80EF-B241-42A4-B464-AD0F3B563423}" destId="{1D7B7B54-8F37-4DB3-9640-B5C674419422}" srcOrd="0" destOrd="0" presId="urn:microsoft.com/office/officeart/2005/8/layout/lProcess2"/>
    <dgm:cxn modelId="{56F11378-CB20-43A3-92D1-8FE4CF8E6390}" type="presParOf" srcId="{B4FC80EF-B241-42A4-B464-AD0F3B563423}" destId="{1A148624-EE36-4ABB-A494-D4B3AE999741}" srcOrd="1" destOrd="0" presId="urn:microsoft.com/office/officeart/2005/8/layout/lProcess2"/>
    <dgm:cxn modelId="{85DC3C10-50A0-4118-86F9-8887309CF40F}" type="presParOf" srcId="{B4FC80EF-B241-42A4-B464-AD0F3B563423}" destId="{21F2EEAF-4D98-48ED-ADFD-54854315350B}" srcOrd="2" destOrd="0" presId="urn:microsoft.com/office/officeart/2005/8/layout/lProcess2"/>
    <dgm:cxn modelId="{62FC374B-2279-4CA6-BC0A-F1EBFCB19273}" type="presParOf" srcId="{21F2EEAF-4D98-48ED-ADFD-54854315350B}" destId="{D593E261-A980-42B3-9ED2-8D58CB80FF78}" srcOrd="0" destOrd="0" presId="urn:microsoft.com/office/officeart/2005/8/layout/lProcess2"/>
    <dgm:cxn modelId="{7EC09438-1CF5-4F6A-858E-66A516A02CA1}" type="presParOf" srcId="{D593E261-A980-42B3-9ED2-8D58CB80FF78}" destId="{B52FF7A0-B509-4C77-8E19-32B77A861F53}" srcOrd="0" destOrd="0" presId="urn:microsoft.com/office/officeart/2005/8/layout/lProcess2"/>
    <dgm:cxn modelId="{D8EEDB70-8036-46BE-A172-4B7092A8E4C4}" type="presParOf" srcId="{2CEA1890-7283-48DA-818D-9D909CF29A5D}" destId="{7146CEF4-19FD-4A0F-8467-374CBAF28E78}" srcOrd="5" destOrd="0" presId="urn:microsoft.com/office/officeart/2005/8/layout/lProcess2"/>
    <dgm:cxn modelId="{82C1A40B-58BD-4491-A807-10FA43C5CF86}" type="presParOf" srcId="{2CEA1890-7283-48DA-818D-9D909CF29A5D}" destId="{42865079-054E-406E-8E9A-56BED3EBAFD8}" srcOrd="6" destOrd="0" presId="urn:microsoft.com/office/officeart/2005/8/layout/lProcess2"/>
    <dgm:cxn modelId="{541D1329-605A-4B31-9C94-B929198EAC38}" type="presParOf" srcId="{42865079-054E-406E-8E9A-56BED3EBAFD8}" destId="{196C0FA2-9970-4F07-BEA4-C0F71C77FF14}" srcOrd="0" destOrd="0" presId="urn:microsoft.com/office/officeart/2005/8/layout/lProcess2"/>
    <dgm:cxn modelId="{AE9306AB-A1A7-48BB-8AF5-85A3EEB02F4A}" type="presParOf" srcId="{42865079-054E-406E-8E9A-56BED3EBAFD8}" destId="{2B9CA4C1-2867-4E60-ABEA-B25CAB2ED997}" srcOrd="1" destOrd="0" presId="urn:microsoft.com/office/officeart/2005/8/layout/lProcess2"/>
    <dgm:cxn modelId="{56C268C7-621D-4CF8-BA92-92EE39015974}" type="presParOf" srcId="{42865079-054E-406E-8E9A-56BED3EBAFD8}" destId="{A68FF644-3BE1-4821-ADA8-4762BBF7740A}" srcOrd="2" destOrd="0" presId="urn:microsoft.com/office/officeart/2005/8/layout/lProcess2"/>
    <dgm:cxn modelId="{0945FA3E-768B-4978-932D-817416FC1972}" type="presParOf" srcId="{A68FF644-3BE1-4821-ADA8-4762BBF7740A}" destId="{94F2A98C-4DB9-4BD9-B236-F05052C389B5}" srcOrd="0" destOrd="0" presId="urn:microsoft.com/office/officeart/2005/8/layout/lProcess2"/>
    <dgm:cxn modelId="{09F30AAE-61DD-43C2-B6BA-C78ECA66E2B7}" type="presParOf" srcId="{94F2A98C-4DB9-4BD9-B236-F05052C389B5}" destId="{8FDB3A8B-2743-4E93-B403-F60F9837AAD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D3A7F9-0DF3-4816-AB95-4BE89263EB59}">
      <dsp:nvSpPr>
        <dsp:cNvPr id="0" name=""/>
        <dsp:cNvSpPr/>
      </dsp:nvSpPr>
      <dsp:spPr>
        <a:xfrm>
          <a:off x="-4890496" y="-749432"/>
          <a:ext cx="5824633" cy="5824633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F117C-F91B-405C-ADC7-89726D5E47B4}">
      <dsp:nvSpPr>
        <dsp:cNvPr id="0" name=""/>
        <dsp:cNvSpPr/>
      </dsp:nvSpPr>
      <dsp:spPr>
        <a:xfrm>
          <a:off x="660112" y="527873"/>
          <a:ext cx="7417087" cy="58323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6716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effectLst/>
            </a:rPr>
            <a:t>Prestar Servicios Sociales</a:t>
          </a:r>
          <a:endParaRPr lang="es-CO" sz="2400" b="1" kern="1200" dirty="0">
            <a:effectLst/>
          </a:endParaRPr>
        </a:p>
      </dsp:txBody>
      <dsp:txXfrm>
        <a:off x="660112" y="527873"/>
        <a:ext cx="7417087" cy="583234"/>
      </dsp:txXfrm>
    </dsp:sp>
    <dsp:sp modelId="{A90D462F-7478-4870-832F-CF9C7D9D13C6}">
      <dsp:nvSpPr>
        <dsp:cNvPr id="0" name=""/>
        <dsp:cNvSpPr/>
      </dsp:nvSpPr>
      <dsp:spPr>
        <a:xfrm>
          <a:off x="60070" y="324432"/>
          <a:ext cx="1081442" cy="1081442"/>
        </a:xfrm>
        <a:prstGeom prst="ellipse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F9D71-777D-464A-BFF9-4C46CC308559}">
      <dsp:nvSpPr>
        <dsp:cNvPr id="0" name=""/>
        <dsp:cNvSpPr/>
      </dsp:nvSpPr>
      <dsp:spPr>
        <a:xfrm>
          <a:off x="915274" y="1699131"/>
          <a:ext cx="7102604" cy="944445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6716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Orientados a la protección y restablecimiento de derechos de las personas mayores y personas con discapacidad mental</a:t>
          </a:r>
          <a:endParaRPr lang="es-CO" sz="2400" b="1" kern="1200" dirty="0"/>
        </a:p>
      </dsp:txBody>
      <dsp:txXfrm>
        <a:off x="915274" y="1699131"/>
        <a:ext cx="7102604" cy="944445"/>
      </dsp:txXfrm>
    </dsp:sp>
    <dsp:sp modelId="{512134FF-D2DD-4E86-8C75-F4A03C4590E3}">
      <dsp:nvSpPr>
        <dsp:cNvPr id="0" name=""/>
        <dsp:cNvSpPr/>
      </dsp:nvSpPr>
      <dsp:spPr>
        <a:xfrm>
          <a:off x="374553" y="1622163"/>
          <a:ext cx="1081442" cy="108144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E5092-EF8C-446A-9682-5910AD92A6F3}">
      <dsp:nvSpPr>
        <dsp:cNvPr id="0" name=""/>
        <dsp:cNvSpPr/>
      </dsp:nvSpPr>
      <dsp:spPr>
        <a:xfrm>
          <a:off x="660112" y="2827158"/>
          <a:ext cx="7417087" cy="149861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6716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Con recursos propios, transferencias del Departamento, venta de servicios a través de contratos o convenios, donaciones, alianzas estrategias, etc.</a:t>
          </a:r>
          <a:endParaRPr lang="es-CO" sz="2400" b="1" kern="1200" dirty="0"/>
        </a:p>
      </dsp:txBody>
      <dsp:txXfrm>
        <a:off x="660112" y="2827158"/>
        <a:ext cx="7417087" cy="1498610"/>
      </dsp:txXfrm>
    </dsp:sp>
    <dsp:sp modelId="{E411414B-7709-4985-8EC6-8BFEF54C8C45}">
      <dsp:nvSpPr>
        <dsp:cNvPr id="0" name=""/>
        <dsp:cNvSpPr/>
      </dsp:nvSpPr>
      <dsp:spPr>
        <a:xfrm>
          <a:off x="60070" y="2919894"/>
          <a:ext cx="1081442" cy="1081442"/>
        </a:xfrm>
        <a:prstGeom prst="ellipse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CEE0E4-A98D-47C8-8DD8-DD308F14823E}">
      <dsp:nvSpPr>
        <dsp:cNvPr id="0" name=""/>
        <dsp:cNvSpPr/>
      </dsp:nvSpPr>
      <dsp:spPr>
        <a:xfrm>
          <a:off x="248624" y="820"/>
          <a:ext cx="2532445" cy="15194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FUNDACIÓN SAN PEDRO CLAVER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CBA San Pedro Claver</a:t>
          </a:r>
          <a:endParaRPr lang="es-CO" sz="1800" b="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48624" y="820"/>
        <a:ext cx="2532445" cy="1519467"/>
      </dsp:txXfrm>
    </dsp:sp>
    <dsp:sp modelId="{32F8563E-B9E6-42CB-A1F0-F1D2C1936B13}">
      <dsp:nvSpPr>
        <dsp:cNvPr id="0" name=""/>
        <dsp:cNvSpPr/>
      </dsp:nvSpPr>
      <dsp:spPr>
        <a:xfrm>
          <a:off x="3034314" y="820"/>
          <a:ext cx="2532445" cy="1519467"/>
        </a:xfrm>
        <a:prstGeom prst="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INSTITUTO DE HERMANAS FRANCISCANAS DE SANTA CLARA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CBA en Arbelaez</a:t>
          </a:r>
          <a:endParaRPr lang="es-CO" sz="1800" b="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034314" y="820"/>
        <a:ext cx="2532445" cy="1519467"/>
      </dsp:txXfrm>
    </dsp:sp>
    <dsp:sp modelId="{6E0EF486-9A4C-4575-8A2C-15E438222A5E}">
      <dsp:nvSpPr>
        <dsp:cNvPr id="0" name=""/>
        <dsp:cNvSpPr/>
      </dsp:nvSpPr>
      <dsp:spPr>
        <a:xfrm>
          <a:off x="5820004" y="820"/>
          <a:ext cx="2532445" cy="1519467"/>
        </a:xfrm>
        <a:prstGeom prst="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INSTITUTO DE HERMANAS FRANCISCANAS DE SANTA CLARA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CBA Belmira en Fusagasugá</a:t>
          </a:r>
          <a:endParaRPr lang="es-CO" sz="1600" b="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820004" y="820"/>
        <a:ext cx="2532445" cy="1519467"/>
      </dsp:txXfrm>
    </dsp:sp>
    <dsp:sp modelId="{85A2B9A7-B370-4E5E-A579-4C383FAFD734}">
      <dsp:nvSpPr>
        <dsp:cNvPr id="0" name=""/>
        <dsp:cNvSpPr/>
      </dsp:nvSpPr>
      <dsp:spPr>
        <a:xfrm>
          <a:off x="248624" y="1773532"/>
          <a:ext cx="2532445" cy="1519467"/>
        </a:xfrm>
        <a:prstGeom prst="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INSTITUTO DE HERMANAS FRANCISCANAS DE SANTA CLARA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CBA San José en Facatativá</a:t>
          </a:r>
          <a:endParaRPr lang="es-CO" sz="1600" b="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48624" y="1773532"/>
        <a:ext cx="2532445" cy="1519467"/>
      </dsp:txXfrm>
    </dsp:sp>
    <dsp:sp modelId="{7F878EE0-AAD6-4F42-A5F0-244E785930F3}">
      <dsp:nvSpPr>
        <dsp:cNvPr id="0" name=""/>
        <dsp:cNvSpPr/>
      </dsp:nvSpPr>
      <dsp:spPr>
        <a:xfrm>
          <a:off x="3034314" y="1773532"/>
          <a:ext cx="2532445" cy="1519467"/>
        </a:xfrm>
        <a:prstGeom prst="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COMUNIDAD DE RELIGIOSAS TERCIARIAS CAPUCHINAS DE LA SAGRADA FAMILIA PROVINCIA DEL SAGRADO CORAZÓN DE JESÚS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CBA en Villeta</a:t>
          </a:r>
          <a:endParaRPr lang="es-CO" sz="1400" b="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034314" y="1773532"/>
        <a:ext cx="2532445" cy="1519467"/>
      </dsp:txXfrm>
    </dsp:sp>
    <dsp:sp modelId="{6F2095AB-DB6D-46E6-8A44-58D62C7A13AF}">
      <dsp:nvSpPr>
        <dsp:cNvPr id="0" name=""/>
        <dsp:cNvSpPr/>
      </dsp:nvSpPr>
      <dsp:spPr>
        <a:xfrm>
          <a:off x="5820004" y="1773532"/>
          <a:ext cx="2532445" cy="1519467"/>
        </a:xfrm>
        <a:prstGeom prst="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INSTITUTO DE HERMANAS FRANCISCANAS DE SANTA CLARA                                   Instituto San José en Chipaque</a:t>
          </a:r>
          <a:endParaRPr lang="es-CO" sz="1600" b="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820004" y="1773532"/>
        <a:ext cx="2532445" cy="1519467"/>
      </dsp:txXfrm>
    </dsp:sp>
    <dsp:sp modelId="{2E09BCBE-7752-4978-A637-FB1F03009039}">
      <dsp:nvSpPr>
        <dsp:cNvPr id="0" name=""/>
        <dsp:cNvSpPr/>
      </dsp:nvSpPr>
      <dsp:spPr>
        <a:xfrm>
          <a:off x="1641469" y="3546244"/>
          <a:ext cx="2532445" cy="1519467"/>
        </a:xfrm>
        <a:prstGeom prst="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HIJAS DE LA CARIDAD DE SAN VICENTE DE PAUL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Centro Masculino Especial La Colonia en Sibaté</a:t>
          </a:r>
          <a:endParaRPr lang="es-CO" sz="1600" b="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641469" y="3546244"/>
        <a:ext cx="2532445" cy="1519467"/>
      </dsp:txXfrm>
    </dsp:sp>
    <dsp:sp modelId="{B6A52C08-EB0B-42A0-BF40-1426334F76CA}">
      <dsp:nvSpPr>
        <dsp:cNvPr id="0" name=""/>
        <dsp:cNvSpPr/>
      </dsp:nvSpPr>
      <dsp:spPr>
        <a:xfrm>
          <a:off x="4427159" y="3546244"/>
          <a:ext cx="2532445" cy="151946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CONSORCIO DE PROTECCION SOCIAL INTEGRAL CUNDINAMARCA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Centro Femenino Especial José Joaquín Vargas en Sibaté</a:t>
          </a:r>
          <a:endParaRPr lang="es-CO" sz="1600" b="0" kern="1200" dirty="0"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427159" y="3546244"/>
        <a:ext cx="2532445" cy="15194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A05C3A-9D0E-457B-8D7B-8A06D6AA0257}">
      <dsp:nvSpPr>
        <dsp:cNvPr id="0" name=""/>
        <dsp:cNvSpPr/>
      </dsp:nvSpPr>
      <dsp:spPr>
        <a:xfrm>
          <a:off x="1004" y="0"/>
          <a:ext cx="2611933" cy="49638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 dirty="0"/>
        </a:p>
      </dsp:txBody>
      <dsp:txXfrm>
        <a:off x="1004" y="0"/>
        <a:ext cx="2611933" cy="1489165"/>
      </dsp:txXfrm>
    </dsp:sp>
    <dsp:sp modelId="{69474859-C118-4526-BB30-96E29E515ACF}">
      <dsp:nvSpPr>
        <dsp:cNvPr id="0" name=""/>
        <dsp:cNvSpPr/>
      </dsp:nvSpPr>
      <dsp:spPr>
        <a:xfrm>
          <a:off x="238460" y="569341"/>
          <a:ext cx="2089546" cy="1740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El Decreto 23 del 21 de agosto de </a:t>
          </a: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1951 creó el Asilo de Ancianos San José</a:t>
          </a:r>
          <a:r>
            <a:rPr kumimoji="0" lang="es-CO" sz="18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de la Alcaldía Municipal de Facatativá</a:t>
          </a:r>
          <a:endParaRPr lang="es-CO" sz="1800" kern="1200" dirty="0"/>
        </a:p>
      </dsp:txBody>
      <dsp:txXfrm>
        <a:off x="238460" y="569341"/>
        <a:ext cx="2089546" cy="1740899"/>
      </dsp:txXfrm>
    </dsp:sp>
    <dsp:sp modelId="{9FDA350E-B25D-43EE-8688-C421539EEF12}">
      <dsp:nvSpPr>
        <dsp:cNvPr id="0" name=""/>
        <dsp:cNvSpPr/>
      </dsp:nvSpPr>
      <dsp:spPr>
        <a:xfrm>
          <a:off x="214681" y="2820754"/>
          <a:ext cx="2089546" cy="1470723"/>
        </a:xfrm>
        <a:prstGeom prst="roundRect">
          <a:avLst>
            <a:gd name="adj" fmla="val 1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1982 se trasladó a la calle 7 # 3-69 de propiedad del Hospital San Rafael</a:t>
          </a:r>
          <a:endParaRPr lang="es-CO" sz="1800" kern="1200" dirty="0"/>
        </a:p>
      </dsp:txBody>
      <dsp:txXfrm>
        <a:off x="214681" y="2820754"/>
        <a:ext cx="2089546" cy="1470723"/>
      </dsp:txXfrm>
    </dsp:sp>
    <dsp:sp modelId="{44C972BB-37F7-4ADC-BC05-5183F8E330A0}">
      <dsp:nvSpPr>
        <dsp:cNvPr id="0" name=""/>
        <dsp:cNvSpPr/>
      </dsp:nvSpPr>
      <dsp:spPr>
        <a:xfrm>
          <a:off x="2808833" y="0"/>
          <a:ext cx="2611933" cy="49638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 dirty="0"/>
        </a:p>
      </dsp:txBody>
      <dsp:txXfrm>
        <a:off x="2808833" y="0"/>
        <a:ext cx="2611933" cy="1489165"/>
      </dsp:txXfrm>
    </dsp:sp>
    <dsp:sp modelId="{360C23CC-0220-49C7-8279-0DD9F1E7D4B3}">
      <dsp:nvSpPr>
        <dsp:cNvPr id="0" name=""/>
        <dsp:cNvSpPr/>
      </dsp:nvSpPr>
      <dsp:spPr>
        <a:xfrm>
          <a:off x="3141259" y="598238"/>
          <a:ext cx="2089546" cy="1606961"/>
        </a:xfrm>
        <a:prstGeom prst="roundRect">
          <a:avLst>
            <a:gd name="adj" fmla="val 1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En 1986 la Junta Directiva aprueba el proyecto de construcción del Ancianato </a:t>
          </a:r>
          <a:endParaRPr lang="es-CO" sz="1800" kern="1200" dirty="0"/>
        </a:p>
      </dsp:txBody>
      <dsp:txXfrm>
        <a:off x="3141259" y="598238"/>
        <a:ext cx="2089546" cy="1606961"/>
      </dsp:txXfrm>
    </dsp:sp>
    <dsp:sp modelId="{7C7AF9A4-A589-4BEA-94BA-46C30664032E}">
      <dsp:nvSpPr>
        <dsp:cNvPr id="0" name=""/>
        <dsp:cNvSpPr/>
      </dsp:nvSpPr>
      <dsp:spPr>
        <a:xfrm>
          <a:off x="3066119" y="2811967"/>
          <a:ext cx="2089546" cy="1606961"/>
        </a:xfrm>
        <a:prstGeom prst="roundRect">
          <a:avLst>
            <a:gd name="adj" fmla="val 1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En</a:t>
          </a:r>
          <a:r>
            <a:rPr lang="es-CO" sz="1600" kern="1200" dirty="0" smtClean="0">
              <a:latin typeface="Arial" pitchFamily="34" charset="0"/>
              <a:ea typeface="Calibri" pitchFamily="34" charset="0"/>
              <a:cs typeface="Arial" pitchFamily="34" charset="0"/>
            </a:rPr>
            <a:t> </a:t>
          </a:r>
          <a:r>
            <a:rPr kumimoji="0" lang="es-CO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1987 se firma el contrato de Comodato, entre la Beneficencia y el Hospital San Rafael y la Beneficencia recibe el terrero.</a:t>
          </a:r>
          <a:endParaRPr lang="es-CO" sz="1600" kern="1200" dirty="0"/>
        </a:p>
      </dsp:txBody>
      <dsp:txXfrm>
        <a:off x="3066119" y="2811967"/>
        <a:ext cx="2089546" cy="1606961"/>
      </dsp:txXfrm>
    </dsp:sp>
    <dsp:sp modelId="{0727E94D-D25B-4965-A89A-D32339500608}">
      <dsp:nvSpPr>
        <dsp:cNvPr id="0" name=""/>
        <dsp:cNvSpPr/>
      </dsp:nvSpPr>
      <dsp:spPr>
        <a:xfrm>
          <a:off x="5616661" y="0"/>
          <a:ext cx="2611933" cy="496388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800" kern="1200" dirty="0"/>
        </a:p>
      </dsp:txBody>
      <dsp:txXfrm>
        <a:off x="5616661" y="0"/>
        <a:ext cx="2611933" cy="1489165"/>
      </dsp:txXfrm>
    </dsp:sp>
    <dsp:sp modelId="{72049F67-7EEA-4CF6-BDEA-4C6FB7E57222}">
      <dsp:nvSpPr>
        <dsp:cNvPr id="0" name=""/>
        <dsp:cNvSpPr/>
      </dsp:nvSpPr>
      <dsp:spPr>
        <a:xfrm>
          <a:off x="5913481" y="639872"/>
          <a:ext cx="2089546" cy="740206"/>
        </a:xfrm>
        <a:prstGeom prst="roundRect">
          <a:avLst>
            <a:gd name="adj" fmla="val 1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En 1989 se inició la construcción del Ancianato </a:t>
          </a:r>
        </a:p>
      </dsp:txBody>
      <dsp:txXfrm>
        <a:off x="5913481" y="639872"/>
        <a:ext cx="2089546" cy="740206"/>
      </dsp:txXfrm>
    </dsp:sp>
    <dsp:sp modelId="{B975ECDC-AAF6-4464-BC64-FB13216E09E6}">
      <dsp:nvSpPr>
        <dsp:cNvPr id="0" name=""/>
        <dsp:cNvSpPr/>
      </dsp:nvSpPr>
      <dsp:spPr>
        <a:xfrm>
          <a:off x="5901613" y="2211351"/>
          <a:ext cx="2089546" cy="246558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El 28 de febrero de 1993 se inauguró el programa.</a:t>
          </a:r>
          <a:endParaRPr kumimoji="0" lang="es-CO" sz="1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Mediante Acuerdo 11 de </a:t>
          </a: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1995</a:t>
          </a:r>
          <a:r>
            <a:rPr lang="es-CO" sz="1800" kern="12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rPr>
            <a:t> se  </a:t>
          </a:r>
          <a:r>
            <a:rPr kumimoji="0" lang="es-CO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denominó Centro de Bienestar del Anciano San José.</a:t>
          </a:r>
        </a:p>
      </dsp:txBody>
      <dsp:txXfrm>
        <a:off x="5901613" y="2211351"/>
        <a:ext cx="2089546" cy="24655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FF2D37-3F57-41E1-84DD-63524F73D899}">
      <dsp:nvSpPr>
        <dsp:cNvPr id="0" name=""/>
        <dsp:cNvSpPr/>
      </dsp:nvSpPr>
      <dsp:spPr>
        <a:xfrm>
          <a:off x="0" y="152394"/>
          <a:ext cx="8229599" cy="658432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b="1" kern="1200" dirty="0" smtClean="0"/>
            <a:t>LOGROS</a:t>
          </a:r>
          <a:endParaRPr lang="es-CO" sz="4000" b="1" kern="1200" dirty="0"/>
        </a:p>
      </dsp:txBody>
      <dsp:txXfrm>
        <a:off x="0" y="152394"/>
        <a:ext cx="8229599" cy="658432"/>
      </dsp:txXfrm>
    </dsp:sp>
    <dsp:sp modelId="{74C0BA56-20BE-4AEB-AD29-FC6FE56B0BED}">
      <dsp:nvSpPr>
        <dsp:cNvPr id="0" name=""/>
        <dsp:cNvSpPr/>
      </dsp:nvSpPr>
      <dsp:spPr>
        <a:xfrm>
          <a:off x="0" y="1182949"/>
          <a:ext cx="8229599" cy="2851356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CO" sz="28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Incremento del </a:t>
          </a:r>
          <a:r>
            <a:rPr kumimoji="0" lang="es-CO" sz="2800" b="1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rPr>
            <a:t>70% </a:t>
          </a:r>
          <a:r>
            <a:rPr kumimoji="0" lang="es-CO" sz="28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rPr>
            <a:t>con respecto a 2017, de los ingresos de la entidad por concepto de venta de servicios al Distrito Capital, a través de 2 convenios interadministrativos suscritos con la Secretaría de Integración Social y que se encuentran vigentes, recaudando </a:t>
          </a:r>
          <a:r>
            <a:rPr kumimoji="0" lang="es-CO" sz="28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a 31 de diciembre $</a:t>
          </a:r>
          <a:r>
            <a:rPr kumimoji="0" lang="es-CO" sz="28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16.975.224.312</a:t>
          </a:r>
          <a:endParaRPr lang="es-CO" sz="2800" b="1" kern="1200" dirty="0" smtClean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1182949"/>
        <a:ext cx="8229599" cy="2851356"/>
      </dsp:txXfrm>
    </dsp:sp>
    <dsp:sp modelId="{4EE4F3ED-4AC0-42FC-8BD4-AFD06038359B}">
      <dsp:nvSpPr>
        <dsp:cNvPr id="0" name=""/>
        <dsp:cNvSpPr/>
      </dsp:nvSpPr>
      <dsp:spPr>
        <a:xfrm>
          <a:off x="0" y="4034306"/>
          <a:ext cx="8229599" cy="316817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FF2D37-3F57-41E1-84DD-63524F73D899}">
      <dsp:nvSpPr>
        <dsp:cNvPr id="0" name=""/>
        <dsp:cNvSpPr/>
      </dsp:nvSpPr>
      <dsp:spPr>
        <a:xfrm>
          <a:off x="0" y="152394"/>
          <a:ext cx="8229599" cy="658432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b="1" kern="1200" dirty="0" smtClean="0"/>
            <a:t>LOGROS</a:t>
          </a:r>
          <a:endParaRPr lang="es-CO" sz="4000" b="1" kern="1200" dirty="0"/>
        </a:p>
      </dsp:txBody>
      <dsp:txXfrm>
        <a:off x="0" y="152394"/>
        <a:ext cx="8229599" cy="658432"/>
      </dsp:txXfrm>
    </dsp:sp>
    <dsp:sp modelId="{74C0BA56-20BE-4AEB-AD29-FC6FE56B0BED}">
      <dsp:nvSpPr>
        <dsp:cNvPr id="0" name=""/>
        <dsp:cNvSpPr/>
      </dsp:nvSpPr>
      <dsp:spPr>
        <a:xfrm>
          <a:off x="0" y="1182949"/>
          <a:ext cx="8229599" cy="2851356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>
              <a:latin typeface="Arial" pitchFamily="34" charset="0"/>
              <a:cs typeface="Arial" pitchFamily="34" charset="0"/>
            </a:rPr>
            <a:t>Cumplimos con la misión social de la entidad. Atendiendo </a:t>
          </a:r>
          <a:r>
            <a:rPr lang="es-CO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2819</a:t>
          </a:r>
          <a:r>
            <a:rPr lang="es-CO" sz="3200" kern="1200" dirty="0" smtClean="0">
              <a:latin typeface="Arial" pitchFamily="34" charset="0"/>
              <a:cs typeface="Arial" pitchFamily="34" charset="0"/>
            </a:rPr>
            <a:t> usuarios en el año, </a:t>
          </a:r>
          <a:r>
            <a:rPr lang="es-CO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</a:t>
          </a:r>
          <a:r>
            <a:rPr lang="es-CO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%</a:t>
          </a:r>
          <a:r>
            <a:rPr lang="es-CO" sz="3200" kern="1200" dirty="0" smtClean="0">
              <a:latin typeface="Arial" pitchFamily="34" charset="0"/>
              <a:cs typeface="Arial" pitchFamily="34" charset="0"/>
            </a:rPr>
            <a:t> más que el año anterior, de los cuales </a:t>
          </a:r>
          <a:r>
            <a:rPr lang="es-CO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674</a:t>
          </a:r>
          <a:r>
            <a:rPr lang="es-CO" sz="3200" kern="1200" dirty="0" smtClean="0">
              <a:latin typeface="Arial" pitchFamily="34" charset="0"/>
              <a:cs typeface="Arial" pitchFamily="34" charset="0"/>
            </a:rPr>
            <a:t> fueron nuevos usuarios </a:t>
          </a:r>
          <a:r>
            <a:rPr lang="es-CO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30%</a:t>
          </a:r>
          <a:r>
            <a:rPr lang="es-CO" sz="3200" kern="1200" dirty="0" smtClean="0">
              <a:latin typeface="Arial" pitchFamily="34" charset="0"/>
              <a:cs typeface="Arial" pitchFamily="34" charset="0"/>
            </a:rPr>
            <a:t> más que en 2017 y con una inversión de </a:t>
          </a:r>
          <a:r>
            <a:rPr lang="es-CO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$38.041.719.256</a:t>
          </a:r>
        </a:p>
      </dsp:txBody>
      <dsp:txXfrm>
        <a:off x="0" y="1182949"/>
        <a:ext cx="8229599" cy="2851356"/>
      </dsp:txXfrm>
    </dsp:sp>
    <dsp:sp modelId="{4EE4F3ED-4AC0-42FC-8BD4-AFD06038359B}">
      <dsp:nvSpPr>
        <dsp:cNvPr id="0" name=""/>
        <dsp:cNvSpPr/>
      </dsp:nvSpPr>
      <dsp:spPr>
        <a:xfrm>
          <a:off x="0" y="4034306"/>
          <a:ext cx="8229599" cy="316817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FF2D37-3F57-41E1-84DD-63524F73D899}">
      <dsp:nvSpPr>
        <dsp:cNvPr id="0" name=""/>
        <dsp:cNvSpPr/>
      </dsp:nvSpPr>
      <dsp:spPr>
        <a:xfrm>
          <a:off x="0" y="170684"/>
          <a:ext cx="8695944" cy="658432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b="1" kern="1200" dirty="0" smtClean="0"/>
            <a:t>LOGROS</a:t>
          </a:r>
          <a:endParaRPr lang="es-CO" sz="4000" b="1" kern="1200" dirty="0"/>
        </a:p>
      </dsp:txBody>
      <dsp:txXfrm>
        <a:off x="0" y="170684"/>
        <a:ext cx="8695944" cy="658432"/>
      </dsp:txXfrm>
    </dsp:sp>
    <dsp:sp modelId="{74C0BA56-20BE-4AEB-AD29-FC6FE56B0BED}">
      <dsp:nvSpPr>
        <dsp:cNvPr id="0" name=""/>
        <dsp:cNvSpPr/>
      </dsp:nvSpPr>
      <dsp:spPr>
        <a:xfrm>
          <a:off x="0" y="1182949"/>
          <a:ext cx="8695944" cy="2851356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600" kern="1200" dirty="0" smtClean="0">
              <a:latin typeface="Arial" pitchFamily="34" charset="0"/>
              <a:cs typeface="Arial" pitchFamily="34" charset="0"/>
            </a:rPr>
            <a:t>Generación de </a:t>
          </a:r>
          <a:r>
            <a:rPr lang="es-CO" sz="4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1002</a:t>
          </a:r>
          <a:r>
            <a:rPr lang="es-CO" sz="4600" kern="1200" dirty="0" smtClean="0">
              <a:latin typeface="Arial" pitchFamily="34" charset="0"/>
              <a:cs typeface="Arial" pitchFamily="34" charset="0"/>
            </a:rPr>
            <a:t> empleos indirectos a través de los centros de protección ubicados en las regiones</a:t>
          </a:r>
          <a:endParaRPr lang="es-CO" sz="4600" kern="1200" dirty="0"/>
        </a:p>
      </dsp:txBody>
      <dsp:txXfrm>
        <a:off x="0" y="1182949"/>
        <a:ext cx="8695944" cy="2851356"/>
      </dsp:txXfrm>
    </dsp:sp>
    <dsp:sp modelId="{4EE4F3ED-4AC0-42FC-8BD4-AFD06038359B}">
      <dsp:nvSpPr>
        <dsp:cNvPr id="0" name=""/>
        <dsp:cNvSpPr/>
      </dsp:nvSpPr>
      <dsp:spPr>
        <a:xfrm>
          <a:off x="0" y="4034306"/>
          <a:ext cx="8695944" cy="316817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FF2D37-3F57-41E1-84DD-63524F73D899}">
      <dsp:nvSpPr>
        <dsp:cNvPr id="0" name=""/>
        <dsp:cNvSpPr/>
      </dsp:nvSpPr>
      <dsp:spPr>
        <a:xfrm>
          <a:off x="0" y="170684"/>
          <a:ext cx="8695944" cy="658432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b="1" kern="1200" dirty="0" smtClean="0"/>
            <a:t>LOGROS</a:t>
          </a:r>
          <a:endParaRPr lang="es-CO" sz="4000" b="1" kern="1200" dirty="0"/>
        </a:p>
      </dsp:txBody>
      <dsp:txXfrm>
        <a:off x="0" y="170684"/>
        <a:ext cx="8695944" cy="658432"/>
      </dsp:txXfrm>
    </dsp:sp>
    <dsp:sp modelId="{74C0BA56-20BE-4AEB-AD29-FC6FE56B0BED}">
      <dsp:nvSpPr>
        <dsp:cNvPr id="0" name=""/>
        <dsp:cNvSpPr/>
      </dsp:nvSpPr>
      <dsp:spPr>
        <a:xfrm>
          <a:off x="0" y="1182949"/>
          <a:ext cx="8695944" cy="2851356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700" kern="1200" dirty="0" smtClean="0">
              <a:latin typeface="Arial" pitchFamily="34" charset="0"/>
              <a:cs typeface="Arial" pitchFamily="34" charset="0"/>
            </a:rPr>
            <a:t>Impacto positivo en generación de empleo en los </a:t>
          </a:r>
          <a:r>
            <a:rPr lang="es-CO" sz="3700" b="1" kern="1200" dirty="0" smtClean="0">
              <a:latin typeface="Arial" pitchFamily="34" charset="0"/>
              <a:cs typeface="Arial" pitchFamily="34" charset="0"/>
            </a:rPr>
            <a:t>8 municipios </a:t>
          </a:r>
          <a:r>
            <a:rPr lang="es-CO" sz="3700" kern="1200" dirty="0" smtClean="0">
              <a:latin typeface="Arial" pitchFamily="34" charset="0"/>
              <a:cs typeface="Arial" pitchFamily="34" charset="0"/>
            </a:rPr>
            <a:t>donde operamos y aporte valioso a la equidad de género (</a:t>
          </a:r>
          <a:r>
            <a:rPr lang="es-CO" sz="3700" b="1" kern="1200" dirty="0" smtClean="0">
              <a:latin typeface="Arial" pitchFamily="34" charset="0"/>
              <a:cs typeface="Arial" pitchFamily="34" charset="0"/>
            </a:rPr>
            <a:t>77% de los empleos están ocupados por mujeres</a:t>
          </a:r>
          <a:r>
            <a:rPr lang="es-CO" sz="3700" kern="1200" dirty="0" smtClean="0">
              <a:latin typeface="Arial" pitchFamily="34" charset="0"/>
              <a:cs typeface="Arial" pitchFamily="34" charset="0"/>
            </a:rPr>
            <a:t>)</a:t>
          </a:r>
          <a:endParaRPr lang="es-CO" sz="3700" kern="1200" dirty="0"/>
        </a:p>
      </dsp:txBody>
      <dsp:txXfrm>
        <a:off x="0" y="1182949"/>
        <a:ext cx="8695944" cy="2851356"/>
      </dsp:txXfrm>
    </dsp:sp>
    <dsp:sp modelId="{4EE4F3ED-4AC0-42FC-8BD4-AFD06038359B}">
      <dsp:nvSpPr>
        <dsp:cNvPr id="0" name=""/>
        <dsp:cNvSpPr/>
      </dsp:nvSpPr>
      <dsp:spPr>
        <a:xfrm>
          <a:off x="0" y="4034306"/>
          <a:ext cx="8695944" cy="316817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FF2D37-3F57-41E1-84DD-63524F73D899}">
      <dsp:nvSpPr>
        <dsp:cNvPr id="0" name=""/>
        <dsp:cNvSpPr/>
      </dsp:nvSpPr>
      <dsp:spPr>
        <a:xfrm>
          <a:off x="0" y="162766"/>
          <a:ext cx="8558783" cy="703241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b="1" kern="1200" dirty="0" smtClean="0"/>
            <a:t>LOGROS</a:t>
          </a:r>
          <a:endParaRPr lang="es-CO" sz="4000" b="1" kern="1200" dirty="0"/>
        </a:p>
      </dsp:txBody>
      <dsp:txXfrm>
        <a:off x="0" y="162766"/>
        <a:ext cx="8558783" cy="703241"/>
      </dsp:txXfrm>
    </dsp:sp>
    <dsp:sp modelId="{74C0BA56-20BE-4AEB-AD29-FC6FE56B0BED}">
      <dsp:nvSpPr>
        <dsp:cNvPr id="0" name=""/>
        <dsp:cNvSpPr/>
      </dsp:nvSpPr>
      <dsp:spPr>
        <a:xfrm>
          <a:off x="0" y="1263455"/>
          <a:ext cx="8558783" cy="3045404"/>
        </a:xfrm>
        <a:prstGeom prst="flowChartAlternateProcess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kern="1200" dirty="0" smtClean="0"/>
            <a:t>Gracias a los </a:t>
          </a:r>
          <a:r>
            <a:rPr lang="es-CO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convenios de asociación </a:t>
          </a:r>
          <a:r>
            <a:rPr lang="es-CO" sz="3200" kern="1200" dirty="0" smtClean="0"/>
            <a:t>se logró una inversión en los programas de </a:t>
          </a:r>
          <a:r>
            <a:rPr lang="es-CO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1.745 millones de pesos</a:t>
          </a:r>
          <a:r>
            <a:rPr lang="es-CO" sz="3200" kern="1200" dirty="0" smtClean="0"/>
            <a:t>,  representado este valor en mantenimiento de la planta física de los centros, contratación de talento humano , dotación para mejoramiento del servicio y días adicionales de prestación del servicio.</a:t>
          </a:r>
          <a:endParaRPr lang="es-CO" sz="3200" kern="1200" dirty="0"/>
        </a:p>
      </dsp:txBody>
      <dsp:txXfrm>
        <a:off x="0" y="1263455"/>
        <a:ext cx="8558783" cy="3045404"/>
      </dsp:txXfrm>
    </dsp:sp>
    <dsp:sp modelId="{4EE4F3ED-4AC0-42FC-8BD4-AFD06038359B}">
      <dsp:nvSpPr>
        <dsp:cNvPr id="0" name=""/>
        <dsp:cNvSpPr/>
      </dsp:nvSpPr>
      <dsp:spPr>
        <a:xfrm>
          <a:off x="0" y="4495597"/>
          <a:ext cx="8558783" cy="338378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FF2D37-3F57-41E1-84DD-63524F73D899}">
      <dsp:nvSpPr>
        <dsp:cNvPr id="0" name=""/>
        <dsp:cNvSpPr/>
      </dsp:nvSpPr>
      <dsp:spPr>
        <a:xfrm>
          <a:off x="0" y="146658"/>
          <a:ext cx="8595359" cy="633647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b="1" kern="1200" dirty="0" smtClean="0"/>
            <a:t>LOGROS</a:t>
          </a:r>
          <a:endParaRPr lang="es-CO" sz="4000" b="1" kern="1200" dirty="0"/>
        </a:p>
      </dsp:txBody>
      <dsp:txXfrm>
        <a:off x="0" y="146658"/>
        <a:ext cx="8595359" cy="633647"/>
      </dsp:txXfrm>
    </dsp:sp>
    <dsp:sp modelId="{74C0BA56-20BE-4AEB-AD29-FC6FE56B0BED}">
      <dsp:nvSpPr>
        <dsp:cNvPr id="0" name=""/>
        <dsp:cNvSpPr/>
      </dsp:nvSpPr>
      <dsp:spPr>
        <a:xfrm>
          <a:off x="0" y="1138419"/>
          <a:ext cx="8595359" cy="2744022"/>
        </a:xfrm>
        <a:prstGeom prst="rect">
          <a:avLst/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itchFamily="34" charset="0"/>
              <a:cs typeface="Arial" pitchFamily="34" charset="0"/>
            </a:rPr>
            <a:t>Gracias al trabajo en equipo, logramos en mayo de 2018 el mantenimiento de la </a:t>
          </a:r>
          <a:r>
            <a:rPr lang="es-E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certificación en el Sistema de Gestión de Calidad, </a:t>
          </a:r>
          <a:r>
            <a:rPr lang="es-E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NTCGP1000:2009, ISO 9001:2015 SC-CER250232 IQNET</a:t>
          </a:r>
          <a:r>
            <a:rPr lang="es-ES" sz="2800" kern="1200" dirty="0" smtClean="0">
              <a:latin typeface="Arial" pitchFamily="34" charset="0"/>
              <a:ea typeface="Times New Roman" pitchFamily="18" charset="0"/>
              <a:cs typeface="Arial" pitchFamily="34" charset="0"/>
            </a:rPr>
            <a:t>, expedidas por el Icontec, para todos los centros de protección y la sede administrativa.</a:t>
          </a:r>
          <a:endParaRPr lang="es-ES" sz="2800" kern="1200" dirty="0" smtClean="0">
            <a:latin typeface="Arial" pitchFamily="34" charset="0"/>
            <a:cs typeface="Arial" pitchFamily="34" charset="0"/>
          </a:endParaRPr>
        </a:p>
      </dsp:txBody>
      <dsp:txXfrm>
        <a:off x="0" y="1138419"/>
        <a:ext cx="8595359" cy="2744022"/>
      </dsp:txXfrm>
    </dsp:sp>
    <dsp:sp modelId="{4EE4F3ED-4AC0-42FC-8BD4-AFD06038359B}">
      <dsp:nvSpPr>
        <dsp:cNvPr id="0" name=""/>
        <dsp:cNvSpPr/>
      </dsp:nvSpPr>
      <dsp:spPr>
        <a:xfrm>
          <a:off x="0" y="3882442"/>
          <a:ext cx="8595359" cy="304891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D10586-D721-445A-8C32-DA2D5908C828}">
      <dsp:nvSpPr>
        <dsp:cNvPr id="0" name=""/>
        <dsp:cNvSpPr/>
      </dsp:nvSpPr>
      <dsp:spPr>
        <a:xfrm>
          <a:off x="1850" y="0"/>
          <a:ext cx="1816201" cy="38766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/>
            <a:t>FINANCIACIÓN</a:t>
          </a:r>
          <a:endParaRPr lang="es-CO" sz="2100" b="1" kern="1200" dirty="0"/>
        </a:p>
      </dsp:txBody>
      <dsp:txXfrm>
        <a:off x="1850" y="0"/>
        <a:ext cx="1816201" cy="1163002"/>
      </dsp:txXfrm>
    </dsp:sp>
    <dsp:sp modelId="{D607784C-DE4D-4D4B-B0C6-61CD4C80B841}">
      <dsp:nvSpPr>
        <dsp:cNvPr id="0" name=""/>
        <dsp:cNvSpPr/>
      </dsp:nvSpPr>
      <dsp:spPr>
        <a:xfrm>
          <a:off x="183470" y="1163002"/>
          <a:ext cx="1452960" cy="2519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VENTA DE SERVICIOS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OTRAS FUENTES: NACIONAL / COOPERACIÓN</a:t>
          </a:r>
          <a:endParaRPr lang="es-CO" sz="1800" b="1" kern="1200" dirty="0"/>
        </a:p>
      </dsp:txBody>
      <dsp:txXfrm>
        <a:off x="183470" y="1163002"/>
        <a:ext cx="1452960" cy="2519838"/>
      </dsp:txXfrm>
    </dsp:sp>
    <dsp:sp modelId="{FD5C8627-F211-43DF-96D7-38D2F7548A78}">
      <dsp:nvSpPr>
        <dsp:cNvPr id="0" name=""/>
        <dsp:cNvSpPr/>
      </dsp:nvSpPr>
      <dsp:spPr>
        <a:xfrm>
          <a:off x="1954266" y="0"/>
          <a:ext cx="1816201" cy="38766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/>
            <a:t>CUPOS</a:t>
          </a:r>
          <a:endParaRPr lang="es-CO" sz="2100" b="1" kern="1200" dirty="0"/>
        </a:p>
      </dsp:txBody>
      <dsp:txXfrm>
        <a:off x="1954266" y="0"/>
        <a:ext cx="1816201" cy="1163002"/>
      </dsp:txXfrm>
    </dsp:sp>
    <dsp:sp modelId="{93D03C17-AB08-43FC-89CF-BBFA857764B7}">
      <dsp:nvSpPr>
        <dsp:cNvPr id="0" name=""/>
        <dsp:cNvSpPr/>
      </dsp:nvSpPr>
      <dsp:spPr>
        <a:xfrm>
          <a:off x="2135887" y="1163002"/>
          <a:ext cx="1452960" cy="2519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AMPLIACIÓN DE COBERTURA</a:t>
          </a:r>
          <a:endParaRPr lang="es-CO" sz="1800" b="1" kern="1200" dirty="0"/>
        </a:p>
      </dsp:txBody>
      <dsp:txXfrm>
        <a:off x="2135887" y="1163002"/>
        <a:ext cx="1452960" cy="2519838"/>
      </dsp:txXfrm>
    </dsp:sp>
    <dsp:sp modelId="{1D7B7B54-8F37-4DB3-9640-B5C674419422}">
      <dsp:nvSpPr>
        <dsp:cNvPr id="0" name=""/>
        <dsp:cNvSpPr/>
      </dsp:nvSpPr>
      <dsp:spPr>
        <a:xfrm>
          <a:off x="3906683" y="0"/>
          <a:ext cx="1816201" cy="38766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/>
            <a:t>CENTRO DE  PROTECCIÓN</a:t>
          </a:r>
          <a:endParaRPr lang="es-CO" sz="2100" b="1" kern="1200" dirty="0"/>
        </a:p>
      </dsp:txBody>
      <dsp:txXfrm>
        <a:off x="3906683" y="0"/>
        <a:ext cx="1816201" cy="1163002"/>
      </dsp:txXfrm>
    </dsp:sp>
    <dsp:sp modelId="{B52FF7A0-B509-4C77-8E19-32B77A861F53}">
      <dsp:nvSpPr>
        <dsp:cNvPr id="0" name=""/>
        <dsp:cNvSpPr/>
      </dsp:nvSpPr>
      <dsp:spPr>
        <a:xfrm>
          <a:off x="3962404" y="1163002"/>
          <a:ext cx="1704758" cy="2519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FORTALECIMIENTO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MEJORA INFRAESTRUCTURA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NORMATIVIDAD MEDIO AMBIENTAL</a:t>
          </a:r>
          <a:endParaRPr lang="es-CO" sz="1800" b="1" kern="1200" dirty="0"/>
        </a:p>
      </dsp:txBody>
      <dsp:txXfrm>
        <a:off x="3962404" y="1163002"/>
        <a:ext cx="1704758" cy="2519838"/>
      </dsp:txXfrm>
    </dsp:sp>
    <dsp:sp modelId="{196C0FA2-9970-4F07-BEA4-C0F71C77FF14}">
      <dsp:nvSpPr>
        <dsp:cNvPr id="0" name=""/>
        <dsp:cNvSpPr/>
      </dsp:nvSpPr>
      <dsp:spPr>
        <a:xfrm>
          <a:off x="5859099" y="0"/>
          <a:ext cx="1816201" cy="38766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/>
            <a:t>CONVENIOS</a:t>
          </a:r>
          <a:endParaRPr lang="es-CO" sz="2100" b="1" kern="1200" dirty="0"/>
        </a:p>
      </dsp:txBody>
      <dsp:txXfrm>
        <a:off x="5859099" y="0"/>
        <a:ext cx="1816201" cy="1163002"/>
      </dsp:txXfrm>
    </dsp:sp>
    <dsp:sp modelId="{8FDB3A8B-2743-4E93-B403-F60F9837AAD5}">
      <dsp:nvSpPr>
        <dsp:cNvPr id="0" name=""/>
        <dsp:cNvSpPr/>
      </dsp:nvSpPr>
      <dsp:spPr>
        <a:xfrm>
          <a:off x="6040719" y="1163002"/>
          <a:ext cx="1452960" cy="2519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AMPLIAR CON MUNICIPIOS Y OTRAS ENTIDADES</a:t>
          </a:r>
          <a:endParaRPr lang="es-CO" sz="1800" b="1" kern="1200" dirty="0"/>
        </a:p>
      </dsp:txBody>
      <dsp:txXfrm>
        <a:off x="6040719" y="1163002"/>
        <a:ext cx="1452960" cy="2519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0111C-2A85-4509-927C-57B5ACA37DD6}" type="datetimeFigureOut">
              <a:rPr lang="es-CO" smtClean="0"/>
              <a:pPr/>
              <a:t>27/03/2019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179-0557-49E2-8732-A4311A95269D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487A5A7-9421-4C27-8EDC-81B736A6287C}" type="datetimeFigureOut">
              <a:rPr lang="es-CO" smtClean="0"/>
              <a:pPr/>
              <a:t>27/03/2019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60E4DD-710F-4DFD-AD25-9D5D6BA5E2BC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0E4DD-710F-4DFD-AD25-9D5D6BA5E2BC}" type="slidenum">
              <a:rPr lang="es-CO" smtClean="0"/>
              <a:pPr/>
              <a:t>19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pPr/>
              <a:t>27/03/2019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51181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pPr/>
              <a:t>27/03/2019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1684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pPr/>
              <a:t>27/03/2019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4277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pPr/>
              <a:t>27/03/2019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713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pPr/>
              <a:t>27/03/2019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0373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pPr/>
              <a:t>27/03/2019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1448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pPr/>
              <a:t>27/03/2019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840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pPr/>
              <a:t>27/03/2019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7968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pPr/>
              <a:t>27/03/2019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3103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pPr/>
              <a:t>27/03/2019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8530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pPr/>
              <a:t>27/03/2019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1696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3EAAE-75A5-8E40-AACB-646B3B774D80}" type="datetimeFigureOut">
              <a:rPr lang="es-ES" smtClean="0"/>
              <a:pPr/>
              <a:t>27/03/2019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E318-6B86-CD40-9849-8F9FAF26F49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1411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4364" y="4766158"/>
            <a:ext cx="8307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Rendición Pública de Cuentas 2018</a:t>
            </a:r>
            <a:endParaRPr lang="es-ES" sz="3600" dirty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5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06266" y="2530694"/>
            <a:ext cx="8229600" cy="52322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GESTIÓN  SOCIAL  DE  LA  BENEFICENCIA 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5026" y="257066"/>
            <a:ext cx="56517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ATENCION DE NIÑOS Y NIÑAS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04799" y="5521187"/>
            <a:ext cx="838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Fuente: Estadísticas mensuales a diciembre 31 de 2018, consolida Oficina Asesora de Planeación</a:t>
            </a:r>
            <a:endParaRPr lang="es-CO" sz="1600" dirty="0"/>
          </a:p>
        </p:txBody>
      </p:sp>
      <p:sp>
        <p:nvSpPr>
          <p:cNvPr id="5" name="4 Rectángulo"/>
          <p:cNvSpPr/>
          <p:nvPr/>
        </p:nvSpPr>
        <p:spPr>
          <a:xfrm>
            <a:off x="304800" y="1253843"/>
            <a:ext cx="86254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200" dirty="0" smtClean="0">
                <a:solidFill>
                  <a:srgbClr val="000000"/>
                </a:solidFill>
                <a:latin typeface="Arial"/>
              </a:rPr>
              <a:t>Por competencia esta protección la realiza el ICBF con sus recursos en dos centros de la Beneficencia (Alberto Nieto Cano en Pacho e Instituto de Promoción Social en Fusagasugá).</a:t>
            </a:r>
          </a:p>
          <a:p>
            <a:pPr algn="just"/>
            <a:endParaRPr lang="es-CO" sz="2200" dirty="0" smtClean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es-CO" sz="2200" dirty="0" smtClean="0">
                <a:solidFill>
                  <a:srgbClr val="000000"/>
                </a:solidFill>
                <a:latin typeface="Arial"/>
              </a:rPr>
              <a:t>Meta </a:t>
            </a:r>
            <a:r>
              <a:rPr lang="es-CO" sz="2200" dirty="0" smtClean="0">
                <a:solidFill>
                  <a:srgbClr val="FF0000"/>
                </a:solidFill>
                <a:latin typeface="Arial"/>
              </a:rPr>
              <a:t>251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 del PDD: Proteger anualmente a 374 niños y niñas mediante la implementación del modelo terapéutico en los Centros de la Beneficencia, para el restablecimiento de sus derechos vulnerados</a:t>
            </a:r>
          </a:p>
          <a:p>
            <a:pPr algn="just"/>
            <a:endParaRPr lang="es-CO" sz="2200" dirty="0" smtClean="0">
              <a:latin typeface="Arial"/>
            </a:endParaRPr>
          </a:p>
          <a:p>
            <a:pPr algn="just"/>
            <a:r>
              <a:rPr lang="es-CO" sz="2200" dirty="0" smtClean="0">
                <a:latin typeface="Arial"/>
              </a:rPr>
              <a:t>Por cambio en el modelo de atención por parte del ICBF la meta en el Plan de Acción 2018 se redujo a 110 niños y niñas, la cual se cumplió al </a:t>
            </a:r>
            <a:r>
              <a:rPr lang="es-CO" sz="2200" dirty="0" smtClean="0">
                <a:solidFill>
                  <a:srgbClr val="0070C0"/>
                </a:solidFill>
                <a:latin typeface="Arial"/>
              </a:rPr>
              <a:t>100%, </a:t>
            </a:r>
            <a:r>
              <a:rPr lang="es-CO" sz="2200" dirty="0" smtClean="0">
                <a:latin typeface="Arial"/>
              </a:rPr>
              <a:t>atendiendo</a:t>
            </a:r>
            <a:r>
              <a:rPr lang="es-CO" sz="2200" dirty="0" smtClean="0">
                <a:solidFill>
                  <a:srgbClr val="0070C0"/>
                </a:solidFill>
                <a:latin typeface="Arial"/>
              </a:rPr>
              <a:t> </a:t>
            </a:r>
            <a:r>
              <a:rPr lang="es-CO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59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 niñas y </a:t>
            </a:r>
            <a:r>
              <a:rPr lang="es-CO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51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 niños.</a:t>
            </a: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7175" y="1186303"/>
            <a:ext cx="86582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CO" sz="2200" dirty="0" smtClean="0">
                <a:solidFill>
                  <a:srgbClr val="000000"/>
                </a:solidFill>
                <a:latin typeface="Arial"/>
              </a:rPr>
              <a:t>Por competencia esta protección la realiza el ICBF con sus recursos en dos centros de la Beneficencia (Alberto Nieto Cano en Pacho e Instituto de Promoción Social en Fusagasugá).</a:t>
            </a:r>
          </a:p>
          <a:p>
            <a:pPr algn="just" fontAlgn="ctr"/>
            <a:endParaRPr lang="es-CO" sz="2200" b="1" dirty="0" smtClean="0">
              <a:solidFill>
                <a:srgbClr val="000000"/>
              </a:solidFill>
              <a:latin typeface="Arial"/>
            </a:endParaRPr>
          </a:p>
          <a:p>
            <a:pPr algn="just" fontAlgn="ctr"/>
            <a:r>
              <a:rPr lang="es-CO" sz="2200" b="1" dirty="0" smtClean="0">
                <a:solidFill>
                  <a:srgbClr val="000000"/>
                </a:solidFill>
                <a:latin typeface="Arial"/>
              </a:rPr>
              <a:t>Meta </a:t>
            </a:r>
            <a:r>
              <a:rPr lang="es-CO" sz="2200" b="1" dirty="0" smtClean="0">
                <a:solidFill>
                  <a:srgbClr val="FF0000"/>
                </a:solidFill>
                <a:latin typeface="Arial"/>
              </a:rPr>
              <a:t>260</a:t>
            </a:r>
            <a:r>
              <a:rPr lang="es-CO" sz="2200" b="1" dirty="0" smtClean="0">
                <a:solidFill>
                  <a:srgbClr val="000000"/>
                </a:solidFill>
                <a:latin typeface="Arial"/>
              </a:rPr>
              <a:t> del PDD: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 Proteger anualmente</a:t>
            </a:r>
            <a:r>
              <a:rPr lang="es-CO" sz="2200" b="1" dirty="0" smtClean="0">
                <a:solidFill>
                  <a:srgbClr val="000000"/>
                </a:solidFill>
                <a:latin typeface="Arial"/>
              </a:rPr>
              <a:t> 306 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Adolescentes mediante la implementación del modelo terapéutico en los centros de la Beneficencia, para el restablecimiento de sus derechos vulnerados.</a:t>
            </a:r>
          </a:p>
          <a:p>
            <a:pPr algn="just" fontAlgn="ctr"/>
            <a:endParaRPr lang="es-CO" sz="2200" dirty="0" smtClean="0">
              <a:solidFill>
                <a:srgbClr val="FF0000"/>
              </a:solidFill>
              <a:latin typeface="Arial"/>
            </a:endParaRPr>
          </a:p>
          <a:p>
            <a:pPr algn="just" fontAlgn="ctr"/>
            <a:r>
              <a:rPr lang="es-CO" sz="2200" dirty="0" smtClean="0">
                <a:latin typeface="Arial"/>
              </a:rPr>
              <a:t>Por cambio en el modelo de atención por parte del ICBF la meta en el Plan de Acción 2018 se redujo a 150 adolescentes y se cumplió al 145%, atendiendo </a:t>
            </a:r>
            <a:r>
              <a:rPr lang="es-CO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163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 mujeres y </a:t>
            </a:r>
            <a:r>
              <a:rPr lang="es-CO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55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 hombres.</a:t>
            </a:r>
            <a:endParaRPr lang="es-CO" sz="2200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17515" y="261711"/>
            <a:ext cx="642830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ATENCION  DE  ADOLESCENTES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3048" y="5591030"/>
            <a:ext cx="814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Fuente: Estadísticas mensuales a diciembre 31 de 2018, consolida Oficina Asesora de Planeación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1481" y="436682"/>
            <a:ext cx="77035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ATENCION DE PERSONAS MAYORES DE 60 AÑOS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0040" y="1126955"/>
            <a:ext cx="8558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s-CO" sz="2200" b="1" dirty="0" smtClean="0">
                <a:solidFill>
                  <a:srgbClr val="000000"/>
                </a:solidFill>
                <a:latin typeface="Arial"/>
              </a:rPr>
              <a:t>Meta </a:t>
            </a:r>
            <a:r>
              <a:rPr lang="es-CO" sz="2200" b="1" dirty="0" smtClean="0">
                <a:solidFill>
                  <a:srgbClr val="FF0000"/>
                </a:solidFill>
                <a:latin typeface="Arial"/>
              </a:rPr>
              <a:t>282</a:t>
            </a:r>
            <a:r>
              <a:rPr lang="es-CO" sz="2200" b="1" dirty="0" smtClean="0">
                <a:solidFill>
                  <a:srgbClr val="000000"/>
                </a:solidFill>
                <a:latin typeface="Arial"/>
              </a:rPr>
              <a:t> del PDD: 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Proteger anualmente </a:t>
            </a:r>
            <a:r>
              <a:rPr lang="es-CO" sz="2200" b="1" dirty="0" smtClean="0">
                <a:solidFill>
                  <a:srgbClr val="000000"/>
                </a:solidFill>
                <a:latin typeface="Arial"/>
              </a:rPr>
              <a:t>650 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Adultos Mayores mediante la implementación del modelo terapéutico en los centros de la Beneficencia, para el restablecimiento de sus derechos vulnerados. </a:t>
            </a:r>
          </a:p>
          <a:p>
            <a:pPr algn="just" fontAlgn="ctr"/>
            <a:endParaRPr lang="es-CO" sz="2200" dirty="0" smtClean="0">
              <a:solidFill>
                <a:srgbClr val="000000"/>
              </a:solidFill>
              <a:latin typeface="Arial"/>
            </a:endParaRPr>
          </a:p>
          <a:p>
            <a:pPr algn="just" fontAlgn="ctr"/>
            <a:r>
              <a:rPr lang="es-CO" sz="2200" dirty="0" smtClean="0">
                <a:solidFill>
                  <a:srgbClr val="000000"/>
                </a:solidFill>
                <a:latin typeface="Arial"/>
              </a:rPr>
              <a:t>Cumplimiento: </a:t>
            </a:r>
            <a:r>
              <a:rPr lang="es-CO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135%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, atendiendo </a:t>
            </a:r>
            <a:r>
              <a:rPr lang="es-CO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389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 mujeres y </a:t>
            </a:r>
            <a:r>
              <a:rPr lang="es-CO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491 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hombres mayores de 60 años, de los cuales </a:t>
            </a:r>
            <a:r>
              <a:rPr lang="es-CO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5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 son Víctimas del Conflicto Armado.</a:t>
            </a:r>
          </a:p>
          <a:p>
            <a:pPr algn="ctr" fontAlgn="ctr"/>
            <a:r>
              <a:rPr lang="es-CO" sz="2200" dirty="0" smtClean="0">
                <a:solidFill>
                  <a:srgbClr val="FF0000"/>
                </a:solidFill>
                <a:latin typeface="Arial"/>
              </a:rPr>
              <a:t>Centros de Bienestar del Anciano:</a:t>
            </a:r>
          </a:p>
          <a:p>
            <a:pPr algn="ctr" fontAlgn="ctr">
              <a:buFont typeface="Wingdings" pitchFamily="2" charset="2"/>
              <a:buChar char="ü"/>
            </a:pP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Belmira en Fusagasugá</a:t>
            </a:r>
          </a:p>
          <a:p>
            <a:pPr algn="ctr" fontAlgn="ctr">
              <a:buFont typeface="Wingdings" pitchFamily="2" charset="2"/>
              <a:buChar char="ü"/>
            </a:pP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San José en Facatativá</a:t>
            </a:r>
          </a:p>
          <a:p>
            <a:pPr algn="ctr" fontAlgn="ctr">
              <a:buFont typeface="Wingdings" pitchFamily="2" charset="2"/>
              <a:buChar char="ü"/>
            </a:pP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San Pedro Claver en Bogotá</a:t>
            </a:r>
          </a:p>
          <a:p>
            <a:pPr algn="ctr" fontAlgn="ctr">
              <a:buFont typeface="Wingdings" pitchFamily="2" charset="2"/>
              <a:buChar char="ü"/>
            </a:pP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CBA en Villeta</a:t>
            </a:r>
          </a:p>
          <a:p>
            <a:pPr algn="ctr" fontAlgn="ctr">
              <a:buFont typeface="Wingdings" pitchFamily="2" charset="2"/>
              <a:buChar char="ü"/>
            </a:pP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CBA en Arbelaez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85749" y="5912280"/>
            <a:ext cx="290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Fuente: Estadísticas mensuales a diciembre 31 de 2018, consolida Oficina Asesora de Planeación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49" y="1483924"/>
            <a:ext cx="86391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200" b="1" dirty="0" smtClean="0">
                <a:solidFill>
                  <a:srgbClr val="000000"/>
                </a:solidFill>
                <a:latin typeface="Arial"/>
              </a:rPr>
              <a:t>Meta </a:t>
            </a:r>
            <a:r>
              <a:rPr lang="es-CO" sz="2200" b="1" dirty="0" smtClean="0">
                <a:solidFill>
                  <a:srgbClr val="FF0000"/>
                </a:solidFill>
                <a:latin typeface="Arial"/>
              </a:rPr>
              <a:t>291</a:t>
            </a:r>
            <a:r>
              <a:rPr lang="es-CO" sz="2200" b="1" dirty="0" smtClean="0">
                <a:solidFill>
                  <a:srgbClr val="000000"/>
                </a:solidFill>
                <a:latin typeface="Arial"/>
              </a:rPr>
              <a:t> del PDD: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 Proteger anualmente </a:t>
            </a:r>
            <a:r>
              <a:rPr lang="es-CO" sz="2200" b="1" dirty="0" smtClean="0">
                <a:solidFill>
                  <a:srgbClr val="000000"/>
                </a:solidFill>
                <a:latin typeface="Arial"/>
              </a:rPr>
              <a:t>960</a:t>
            </a:r>
            <a:r>
              <a:rPr lang="es-CO" sz="2200" dirty="0" smtClean="0">
                <a:solidFill>
                  <a:srgbClr val="000000"/>
                </a:solidFill>
                <a:latin typeface="Arial"/>
              </a:rPr>
              <a:t> personas en condición de discapacidad cognitiva y mental mediante la implementación del modelo terapéutico en los centros de la Beneficencia, para el restablecimiento de sus derechos vulnerados.</a:t>
            </a:r>
          </a:p>
          <a:p>
            <a:pPr algn="just"/>
            <a:endParaRPr lang="es-CO" sz="2200" dirty="0" smtClean="0">
              <a:solidFill>
                <a:srgbClr val="FF0000"/>
              </a:solidFill>
              <a:latin typeface="Arial"/>
            </a:endParaRPr>
          </a:p>
          <a:p>
            <a:pPr algn="just"/>
            <a:r>
              <a:rPr lang="es-CO" sz="2200" dirty="0" smtClean="0">
                <a:latin typeface="Arial"/>
              </a:rPr>
              <a:t>Cumplimiento: </a:t>
            </a:r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168%</a:t>
            </a:r>
            <a:r>
              <a:rPr lang="es-CO" sz="2200" dirty="0" smtClean="0">
                <a:latin typeface="Arial"/>
              </a:rPr>
              <a:t>, atendiendo </a:t>
            </a:r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702</a:t>
            </a:r>
            <a:r>
              <a:rPr lang="es-CO" sz="2200" dirty="0" smtClean="0">
                <a:latin typeface="Arial"/>
              </a:rPr>
              <a:t> mujeres y </a:t>
            </a:r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909</a:t>
            </a:r>
            <a:r>
              <a:rPr lang="es-CO" sz="2200" dirty="0" smtClean="0">
                <a:latin typeface="Arial"/>
              </a:rPr>
              <a:t> hombres, incluidos </a:t>
            </a:r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4</a:t>
            </a:r>
            <a:r>
              <a:rPr lang="es-CO" sz="2200" dirty="0" smtClean="0">
                <a:latin typeface="Arial"/>
              </a:rPr>
              <a:t> Víctimas del Conflicto Armado.</a:t>
            </a:r>
          </a:p>
          <a:p>
            <a:pPr algn="ctr"/>
            <a:endParaRPr lang="es-CO" sz="2200" dirty="0" smtClean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es-CO" sz="2200" dirty="0" smtClean="0">
                <a:solidFill>
                  <a:srgbClr val="FF0000"/>
                </a:solidFill>
                <a:latin typeface="Arial"/>
              </a:rPr>
              <a:t>Centros de Protección</a:t>
            </a:r>
          </a:p>
          <a:p>
            <a:pPr marL="282575" indent="-282575" algn="ctr">
              <a:buFont typeface="Wingdings" pitchFamily="2" charset="2"/>
              <a:buChar char="ü"/>
            </a:pPr>
            <a:r>
              <a:rPr lang="es-CO" sz="2200" dirty="0" smtClean="0">
                <a:latin typeface="Arial"/>
              </a:rPr>
              <a:t>Centro Femenino Especial José Joaquín Vargas en Sibaté</a:t>
            </a:r>
          </a:p>
          <a:p>
            <a:pPr algn="ctr">
              <a:buFont typeface="Wingdings" pitchFamily="2" charset="2"/>
              <a:buChar char="ü"/>
            </a:pPr>
            <a:r>
              <a:rPr lang="es-CO" sz="2200" dirty="0" smtClean="0">
                <a:latin typeface="Arial"/>
              </a:rPr>
              <a:t>  Centro Masculino Especial La Colonia en Sibaté</a:t>
            </a:r>
          </a:p>
          <a:p>
            <a:pPr algn="ctr">
              <a:buFont typeface="Wingdings" pitchFamily="2" charset="2"/>
              <a:buChar char="ü"/>
            </a:pPr>
            <a:r>
              <a:rPr lang="es-CO" sz="2200" dirty="0" smtClean="0">
                <a:latin typeface="Arial"/>
              </a:rPr>
              <a:t>  Instituto San José en Chipaque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32299" y="351606"/>
            <a:ext cx="7636211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PROTECCIÓN DE PERSONAS CON DISCAPACIDAD MENTAL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5749" y="5799278"/>
            <a:ext cx="3051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Fuente: Estadísticas mensuales a diciembre 31 de 2018, consolida Oficina Asesora de Planeación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25407" y="667401"/>
          <a:ext cx="7753350" cy="471384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87927"/>
                <a:gridCol w="2887927"/>
                <a:gridCol w="1977496"/>
              </a:tblGrid>
              <a:tr h="591421">
                <a:tc grid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INVERSION EN PROGRAMAS DE PROTECCIÓN SOCIAL EN 2018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1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480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Programa</a:t>
                      </a:r>
                      <a:endParaRPr lang="es-CO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Recursos Beneficencia </a:t>
                      </a:r>
                      <a:endParaRPr lang="es-CO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Ejecución</a:t>
                      </a:r>
                      <a:endParaRPr lang="es-CO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8647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Niñez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$94.439.237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46%</a:t>
                      </a:r>
                      <a:endParaRPr lang="es-CO" sz="2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21418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Adolescencia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$27.982.628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s-CO" sz="2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99514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Adulto Mayor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2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</a:t>
                      </a:r>
                      <a:r>
                        <a:rPr lang="es-CO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13.120.042.131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91%</a:t>
                      </a:r>
                      <a:endParaRPr lang="es-CO" sz="2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43323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Discapacidad Mental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$24.799.255.260</a:t>
                      </a:r>
                      <a:endParaRPr lang="es-CO" sz="24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98%</a:t>
                      </a:r>
                      <a:endParaRPr lang="es-CO" sz="2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1518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$38.041.719.256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95%</a:t>
                      </a:r>
                      <a:endParaRPr lang="es-CO" sz="2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25407" y="5523141"/>
            <a:ext cx="6595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Fuente: Ejecución pasiva diciembre a 31 de 2018, Subgerencia Financiera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0138" y="233512"/>
            <a:ext cx="8229600" cy="52322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INVERSION POR CENTROS DE PROTECCIÓN 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90946" y="858439"/>
          <a:ext cx="8537744" cy="4869046"/>
        </p:xfrm>
        <a:graphic>
          <a:graphicData uri="http://schemas.openxmlformats.org/drawingml/2006/table">
            <a:tbl>
              <a:tblPr/>
              <a:tblGrid>
                <a:gridCol w="3591404"/>
                <a:gridCol w="1177064"/>
                <a:gridCol w="1193976"/>
                <a:gridCol w="1014061"/>
                <a:gridCol w="1561239"/>
              </a:tblGrid>
              <a:tr h="3082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CENTRO DE PROTECCION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NUMERO DE PERSONAS ATENDIDAS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INVERSIÓN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688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MUJERES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HOMBRES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117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Instituto Promoción Social 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112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154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30,570,000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17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Colonia Alberto Nieto cano 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110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174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91,851,865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6271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CBA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San Pedro Claver en Bogotá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143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243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4,406,559,157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77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CBA en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Arbelaez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134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163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297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3,443,208,399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177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CBA  Belmira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 Fusagasugá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52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108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1,948,442,304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77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CBA San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José en Facatativá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87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1,636,094,240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177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CBA 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 Villeta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145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1,685,738,031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77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Centro  San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José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 Chipaque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121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1,964,729,959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4177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Centro</a:t>
                      </a:r>
                      <a:r>
                        <a:rPr lang="es-CO" sz="16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Femen</a:t>
                      </a:r>
                      <a:r>
                        <a:rPr lang="es-CO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ino 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Especial José Joaquín Vargas en Sibaté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762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762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11,718,426,323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177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Centro Masculino Especial La Colonia en Sibaté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728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728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11,116,098,978</a:t>
                      </a:r>
                    </a:p>
                  </a:txBody>
                  <a:tcPr marL="6728" marR="6728" marT="67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117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6728" marR="6728" marT="6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1402</a:t>
                      </a:r>
                    </a:p>
                  </a:txBody>
                  <a:tcPr marL="6728" marR="6728" marT="6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1417</a:t>
                      </a:r>
                    </a:p>
                  </a:txBody>
                  <a:tcPr marL="6728" marR="6728" marT="6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2819</a:t>
                      </a:r>
                    </a:p>
                  </a:txBody>
                  <a:tcPr marL="6728" marR="6728" marT="6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38,041,719,256</a:t>
                      </a:r>
                    </a:p>
                  </a:txBody>
                  <a:tcPr marL="6728" marR="6728" marT="67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90946" y="5853362"/>
            <a:ext cx="3942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latin typeface="Arial" pitchFamily="34" charset="0"/>
                <a:cs typeface="Arial" pitchFamily="34" charset="0"/>
              </a:rPr>
              <a:t>Fuente: Subgerencia Financiera a 31 dic  2018</a:t>
            </a: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90946" y="2514928"/>
            <a:ext cx="8229600" cy="52322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GESTIÓN FINANCIERA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105" y="143032"/>
            <a:ext cx="792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INGRESOS ENERO 1 A DICIEMBRE 31 DE 2018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37008" y="6136190"/>
            <a:ext cx="261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latin typeface="Arial" pitchFamily="34" charset="0"/>
                <a:cs typeface="Arial" pitchFamily="34" charset="0"/>
              </a:rPr>
              <a:t>Fuente: Ejecución activa diciembre 31 de 2018, Subgerencia Financiera</a:t>
            </a:r>
            <a:endParaRPr lang="es-CO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37008" y="634785"/>
          <a:ext cx="8267526" cy="5468815"/>
        </p:xfrm>
        <a:graphic>
          <a:graphicData uri="http://schemas.openxmlformats.org/drawingml/2006/table">
            <a:tbl>
              <a:tblPr/>
              <a:tblGrid>
                <a:gridCol w="3031406"/>
                <a:gridCol w="2216089"/>
                <a:gridCol w="1908179"/>
                <a:gridCol w="1111852"/>
              </a:tblGrid>
              <a:tr h="2438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PRESUPUESTO DEFINITIVO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RECAUDO ACUMULADO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EJECUCION 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GENERAL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50.838.377.492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42.969.264.396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84.52%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INGRESOS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50.838.377.492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42.969.264.396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84.52%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RENTAS PROPIAS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50.838.377.492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42.969.264.396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84.52%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303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INGRESOS CORRIENTES (NO TRIBUTARIOS)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21.366.072.518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25.834.894.339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120.92%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303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VENTA DE BIENES Y SERVICIOS (RENTAS CONTRACTUALES)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19.214.688.518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22.200.524.832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115.54%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latin typeface="Calibri"/>
                        </a:rPr>
                        <a:t>Venta de Servicios de Protección Social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12.853.290.518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16.975.224.312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132.07%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latin typeface="Calibri"/>
                        </a:rPr>
                        <a:t>Pensiones Asistenciales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830.000.000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187.527.999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22.59%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latin typeface="Calibri"/>
                        </a:rPr>
                        <a:t>Arrendamientos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5.531.398.000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5.037.772.521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91.08%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303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latin typeface="Calibri"/>
                        </a:rPr>
                        <a:t>Contratos con Municipios de Cundinamarca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1,660,000,000 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2.464.315.296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148.45%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latin typeface="Calibri"/>
                        </a:rPr>
                        <a:t>Otros  Ingresos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491.384.000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1.170.054.211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238.11%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RECURSOS DE CAPITAL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29.472.304.974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17.134.370.057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58.14%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RENDIMIENTOS FINANCIEROS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456.000.000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295.768.066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64.86%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3031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RECURSOS DEL BALANCE EXCEDENTES FINANCIEROS (Saldos Bancarios 2017)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8.768.802.704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8.768.802.704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100.00%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OTROS RECURSOS DE CAPITAL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20.247.502.270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8.069.799.287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39.86%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2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latin typeface="Calibri"/>
                        </a:rPr>
                        <a:t>Participación Proyectos Fiduciarios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</a:t>
                      </a: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 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230.324.160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31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latin typeface="Calibri"/>
                        </a:rPr>
                        <a:t>Venta De Activos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</a:t>
                      </a:r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20.247.502.270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7.839.475.127 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38.72%</a:t>
                      </a:r>
                    </a:p>
                  </a:txBody>
                  <a:tcPr marL="6523" marR="6523" marT="65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03105" y="248342"/>
            <a:ext cx="792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INGRESOS ENERO 1 A DICIEMBRE 31 DE 2018</a:t>
            </a:r>
          </a:p>
        </p:txBody>
      </p:sp>
      <p:graphicFrame>
        <p:nvGraphicFramePr>
          <p:cNvPr id="7" name="1 Gráfico"/>
          <p:cNvGraphicFramePr/>
          <p:nvPr/>
        </p:nvGraphicFramePr>
        <p:xfrm>
          <a:off x="419101" y="710007"/>
          <a:ext cx="8362292" cy="5312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>
          <a:xfrm>
            <a:off x="504498" y="761825"/>
            <a:ext cx="8166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chemeClr val="tx2"/>
                </a:solidFill>
                <a:latin typeface="Byington" pitchFamily="2" charset="0"/>
              </a:rPr>
              <a:t>Invitan:</a:t>
            </a:r>
          </a:p>
          <a:p>
            <a:pPr algn="ctr"/>
            <a:r>
              <a:rPr lang="es-CO" sz="3600" b="1" dirty="0" smtClean="0">
                <a:solidFill>
                  <a:schemeClr val="tx2"/>
                </a:solidFill>
                <a:latin typeface="Byington" pitchFamily="2" charset="0"/>
              </a:rPr>
              <a:t>Jorge Emilio Rey Angel </a:t>
            </a:r>
          </a:p>
          <a:p>
            <a:pPr algn="ctr"/>
            <a:r>
              <a:rPr lang="es-CO" sz="3600" b="1" dirty="0" smtClean="0">
                <a:solidFill>
                  <a:schemeClr val="tx2"/>
                </a:solidFill>
                <a:latin typeface="Byington" pitchFamily="2" charset="0"/>
              </a:rPr>
              <a:t>Gobernador de Cundinamarca</a:t>
            </a:r>
          </a:p>
          <a:p>
            <a:pPr algn="ctr"/>
            <a:endParaRPr lang="es-CO" sz="3600" b="1" dirty="0" smtClean="0">
              <a:solidFill>
                <a:schemeClr val="tx2"/>
              </a:solidFill>
              <a:latin typeface="Byington" pitchFamily="2" charset="0"/>
            </a:endParaRPr>
          </a:p>
          <a:p>
            <a:pPr algn="ctr"/>
            <a:r>
              <a:rPr lang="es-CO" sz="3600" b="1" dirty="0" smtClean="0">
                <a:solidFill>
                  <a:schemeClr val="tx2"/>
                </a:solidFill>
                <a:latin typeface="Byington" pitchFamily="2" charset="0"/>
              </a:rPr>
              <a:t>Consejo Directivo</a:t>
            </a:r>
          </a:p>
          <a:p>
            <a:pPr algn="ctr"/>
            <a:endParaRPr lang="es-CO" sz="3600" b="1" dirty="0" smtClean="0">
              <a:solidFill>
                <a:schemeClr val="tx2"/>
              </a:solidFill>
              <a:latin typeface="Byington" pitchFamily="2" charset="0"/>
            </a:endParaRPr>
          </a:p>
          <a:p>
            <a:pPr algn="ctr"/>
            <a:r>
              <a:rPr lang="es-CO" sz="3600" b="1" dirty="0" smtClean="0">
                <a:solidFill>
                  <a:schemeClr val="tx2"/>
                </a:solidFill>
                <a:latin typeface="Byington" pitchFamily="2" charset="0"/>
              </a:rPr>
              <a:t>Yesid Orlando Díaz Garzón</a:t>
            </a:r>
          </a:p>
          <a:p>
            <a:pPr algn="ctr"/>
            <a:r>
              <a:rPr lang="es-CO" sz="3600" b="1" dirty="0" smtClean="0">
                <a:solidFill>
                  <a:schemeClr val="tx2"/>
                </a:solidFill>
                <a:latin typeface="Byington" pitchFamily="2" charset="0"/>
              </a:rPr>
              <a:t>Gerente General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97668" y="5396502"/>
            <a:ext cx="8132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tx2"/>
                </a:solidFill>
                <a:latin typeface="Byington" pitchFamily="2" charset="0"/>
              </a:rPr>
              <a:t>http://www.beneficenciacundinamarca.gov.co/Beneficencia</a:t>
            </a: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2555" y="6007251"/>
            <a:ext cx="2718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latin typeface="Arial" pitchFamily="34" charset="0"/>
                <a:cs typeface="Arial" pitchFamily="34" charset="0"/>
              </a:rPr>
              <a:t>Fuente: Ejecuciones activas 2017 y 2018, Subgerencia Financiera</a:t>
            </a: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4424" y="104775"/>
            <a:ext cx="792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COMPARATIVO INGRESOS  2017 -  2018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92555" y="566443"/>
          <a:ext cx="8132322" cy="5440802"/>
        </p:xfrm>
        <a:graphic>
          <a:graphicData uri="http://schemas.openxmlformats.org/drawingml/2006/table">
            <a:tbl>
              <a:tblPr/>
              <a:tblGrid>
                <a:gridCol w="4319328"/>
                <a:gridCol w="1906497"/>
                <a:gridCol w="1906497"/>
              </a:tblGrid>
              <a:tr h="27066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6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RENTAS PROPIAS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38,448,639,801 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42,969,264,396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6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INGRESOS CORRIENTES (NO TRIBUTARIOS)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19,745,187,545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25,834,894,339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706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VENTA DE BIENES Y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16,105,807,048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22,200,524,832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6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latin typeface="Calibri"/>
                        </a:rPr>
                        <a:t>Venta de Servicios de Protección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9,986,581,656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16,975,224,312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6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latin typeface="Calibri"/>
                        </a:rPr>
                        <a:t>Pensiones Asistenciales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629,736,280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187,527,999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6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latin typeface="Calibri"/>
                        </a:rPr>
                        <a:t>Arrendamientos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5,489,489,112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5,037,772,521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1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latin typeface="Calibri"/>
                        </a:rPr>
                        <a:t>Contratos con Municipios de Cundinamarca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2,640,189,914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2,464,315,296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1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latin typeface="Calibri"/>
                        </a:rPr>
                        <a:t>Otros  Ingresos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999,190,582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1,170,054,211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6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RECURSOS DE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18,703,452,256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17,134,370,057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706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RENDIMIENTOS FINANCIEROS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825,803,203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295,768,066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33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RECURSOS DEL BALANCE EXCEDENTES FINANCIEROS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8,947,219,053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8,768,802,704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014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OTROS RECURSOS DE CAPITAL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8,930,430,000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8,069,799,287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6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latin typeface="Calibri"/>
                        </a:rPr>
                        <a:t>Participación Proyectos Fiduciarios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8,672,830,000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230,324,160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6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latin typeface="Calibri"/>
                        </a:rPr>
                        <a:t>Venta de Activos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257,600,000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7,839,475,127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104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TRANSFERENCIAS DEL DEPARTAMENTO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11,800,000,000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66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50,248,639,801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42,969,264,396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Gráfico"/>
          <p:cNvGraphicFramePr/>
          <p:nvPr/>
        </p:nvGraphicFramePr>
        <p:xfrm>
          <a:off x="130968" y="553640"/>
          <a:ext cx="8882063" cy="575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Rectángulo"/>
          <p:cNvSpPr/>
          <p:nvPr/>
        </p:nvSpPr>
        <p:spPr>
          <a:xfrm>
            <a:off x="604424" y="104775"/>
            <a:ext cx="792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COMPARATIVO INGRESOS 2017- 2018 </a:t>
            </a: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105" y="516364"/>
            <a:ext cx="792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GASTOS ENERO 1 A DICIEMBRE 31 DE 2018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81747" y="5542569"/>
            <a:ext cx="7733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Fuente: Ejecución pasiva enero 1 a diciembre 31 de 2018, Subgerencia Financiera</a:t>
            </a: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03106" y="1238250"/>
          <a:ext cx="7920453" cy="4019551"/>
        </p:xfrm>
        <a:graphic>
          <a:graphicData uri="http://schemas.openxmlformats.org/drawingml/2006/table">
            <a:tbl>
              <a:tblPr/>
              <a:tblGrid>
                <a:gridCol w="2912388"/>
                <a:gridCol w="1813402"/>
                <a:gridCol w="1854653"/>
                <a:gridCol w="1340010"/>
              </a:tblGrid>
              <a:tr h="577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 smtClean="0">
                          <a:latin typeface="Arial"/>
                        </a:rPr>
                        <a:t>PRESUPUESTO DEFINITIVO</a:t>
                      </a:r>
                      <a:endParaRPr lang="es-CO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latin typeface="Arial"/>
                        </a:rPr>
                        <a:t>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latin typeface="Arial"/>
                        </a:rPr>
                        <a:t>% EJECUCION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81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GASTOS FUNCIONAMIENTO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latin typeface="Arial"/>
                        </a:rPr>
                        <a:t>10,663,163,761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latin typeface="Arial"/>
                        </a:rPr>
                        <a:t>10,091,680,660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latin typeface="Arial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GASTOS DE PERSONAL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latin typeface="Arial"/>
                        </a:rPr>
                        <a:t>5,986,753,750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latin typeface="Arial"/>
                        </a:rPr>
                        <a:t>5,769,401,959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latin typeface="Arial"/>
                        </a:rPr>
                        <a:t>96%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GASTOS GENERALES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latin typeface="Arial"/>
                        </a:rPr>
                        <a:t>4,626,569,030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latin typeface="Arial"/>
                        </a:rPr>
                        <a:t>4,275,528,479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latin typeface="Arial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866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TRANSFERENCIAS CORRIENTES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latin typeface="Arial"/>
                        </a:rPr>
                        <a:t>49,840,981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latin typeface="Arial"/>
                        </a:rPr>
                        <a:t>46,750,222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latin typeface="Arial"/>
                        </a:rPr>
                        <a:t>94%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GASTOS DE INVERSION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latin typeface="Arial"/>
                        </a:rPr>
                        <a:t>40,175,213,731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i="0" u="none" strike="noStrike" dirty="0">
                          <a:latin typeface="Arial"/>
                        </a:rPr>
                        <a:t>38,041,719,293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latin typeface="Arial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PRESUPUESTO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latin typeface="Arial"/>
                        </a:rPr>
                        <a:t>50,838,377,492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latin typeface="Arial"/>
                        </a:rPr>
                        <a:t>48,133,399,953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 dirty="0">
                          <a:latin typeface="Arial"/>
                        </a:rPr>
                        <a:t>95%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69780" y="306146"/>
            <a:ext cx="792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GASTOS ENERO 1 A DICIEMBRE 31 DE 2018</a:t>
            </a:r>
          </a:p>
        </p:txBody>
      </p:sp>
      <p:graphicFrame>
        <p:nvGraphicFramePr>
          <p:cNvPr id="5" name="1 Gráfico"/>
          <p:cNvGraphicFramePr/>
          <p:nvPr/>
        </p:nvGraphicFramePr>
        <p:xfrm>
          <a:off x="669780" y="1319212"/>
          <a:ext cx="7965065" cy="457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90672" y="902525"/>
          <a:ext cx="8195193" cy="4536375"/>
        </p:xfrm>
        <a:graphic>
          <a:graphicData uri="http://schemas.openxmlformats.org/drawingml/2006/table">
            <a:tbl>
              <a:tblPr/>
              <a:tblGrid>
                <a:gridCol w="3166600"/>
                <a:gridCol w="2459769"/>
                <a:gridCol w="2568824"/>
              </a:tblGrid>
              <a:tr h="348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CONCEPTO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2018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0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GASTOS FUNCIONAMIENTO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10,202,930,574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10,091,680,660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0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GASTOS DE PERSONAL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5,219,717,776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5,769,401,959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0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GASTOS GENERALES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4,578,269,052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4,275,528,479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0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TRANSFERENCIAS CORRIENTES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404,943,746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46,750,222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0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GASTOS DE INVERSION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29,961,674,576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38,041,719,293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904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PRESUPUESTO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40,164,605,150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48,133,399,953</a:t>
                      </a:r>
                    </a:p>
                  </a:txBody>
                  <a:tcPr marL="9018" marR="9018" marT="90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604424" y="104775"/>
            <a:ext cx="792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COMPARATIVO GASTOS  2017 -  2018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92555" y="5739229"/>
            <a:ext cx="2718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latin typeface="Arial" pitchFamily="34" charset="0"/>
                <a:cs typeface="Arial" pitchFamily="34" charset="0"/>
              </a:rPr>
              <a:t>Fuente: Ejecuciones pasivas 2017 y 2018, Subgerencia Financiera</a:t>
            </a:r>
            <a:endParaRPr lang="es-CO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/>
          <p:nvPr/>
        </p:nvGraphicFramePr>
        <p:xfrm>
          <a:off x="463138" y="847725"/>
          <a:ext cx="8122722" cy="516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604424" y="330400"/>
            <a:ext cx="792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COMPARATIVO GASTOS  2017 -  2018 </a:t>
            </a: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90946" y="2299485"/>
            <a:ext cx="8229600" cy="954107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SISTEMA DE INFORMACIÓN Y ATENCIÓN AL CIUDADANO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105" y="273164"/>
            <a:ext cx="7920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ORIENTACION A LA CIUDADANIA</a:t>
            </a:r>
          </a:p>
        </p:txBody>
      </p:sp>
      <p:graphicFrame>
        <p:nvGraphicFramePr>
          <p:cNvPr id="5" name="1 Gráfico"/>
          <p:cNvGraphicFramePr/>
          <p:nvPr/>
        </p:nvGraphicFramePr>
        <p:xfrm>
          <a:off x="795647" y="642496"/>
          <a:ext cx="7727912" cy="517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105" y="210100"/>
            <a:ext cx="7920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QUEJAS,  FELICITACIONES Y SOLICITUDES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712512" y="665697"/>
          <a:ext cx="7813969" cy="1524000"/>
        </p:xfrm>
        <a:graphic>
          <a:graphicData uri="http://schemas.openxmlformats.org/drawingml/2006/table">
            <a:tbl>
              <a:tblPr/>
              <a:tblGrid>
                <a:gridCol w="2211501"/>
                <a:gridCol w="1400617"/>
                <a:gridCol w="1400617"/>
                <a:gridCol w="1400617"/>
                <a:gridCol w="1400617"/>
              </a:tblGrid>
              <a:tr h="2720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AÑO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7202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QUEJAS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0462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FELICITACIONES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62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SOLICITUDES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202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712512" y="2407311"/>
          <a:ext cx="7635833" cy="363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105" y="273164"/>
            <a:ext cx="7920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CONVENIOS CON MUNICIPIOS E INGRESOS DE NUEVOS USUARIOS</a:t>
            </a:r>
          </a:p>
        </p:txBody>
      </p:sp>
      <p:graphicFrame>
        <p:nvGraphicFramePr>
          <p:cNvPr id="3" name="2 Gráfico"/>
          <p:cNvGraphicFramePr/>
          <p:nvPr/>
        </p:nvGraphicFramePr>
        <p:xfrm>
          <a:off x="439387" y="902525"/>
          <a:ext cx="8348353" cy="468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457200" y="120225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9:00 am Palabras de Bienvenida - Gerente de la Beneficencia Dr. Yesid Orlando Díaz Garzón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Himno de Colombia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Himno de Cundinamarca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Himno de la Beneficencia</a:t>
            </a:r>
          </a:p>
          <a:p>
            <a:pPr lvl="0" algn="just">
              <a:spcBef>
                <a:spcPct val="20000"/>
              </a:spcBef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 10:00 am Presentación del </a:t>
            </a:r>
            <a:r>
              <a:rPr lang="es-CO" sz="3200" dirty="0" smtClean="0">
                <a:solidFill>
                  <a:schemeClr val="tx2"/>
                </a:solidFill>
              </a:rPr>
              <a:t>Informe  - Gerente de la Beneficencia Dr. Yesid Orlando Díaz Garzón</a:t>
            </a:r>
            <a:endParaRPr kumimoji="0" lang="es-C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6)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11:00 am Espacio para preguntas de la ciudadanía y respuestas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7) 12:00</a:t>
            </a:r>
            <a:r>
              <a:rPr kumimoji="0" lang="es-CO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 Recorrido Institucional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8229600" cy="910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ORDEN DEL DIA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105" y="273164"/>
            <a:ext cx="792045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ÍNDICE DE SATISFACCIÓN DEL SERVICIO  DE PROTECCIÓN SOCIAL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54480" y="5463966"/>
            <a:ext cx="773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latin typeface="Arial" pitchFamily="34" charset="0"/>
                <a:cs typeface="Arial" pitchFamily="34" charset="0"/>
              </a:rPr>
              <a:t>Fuente: Encuestas aplicadas cada año por la encargada del SIAC de la Secretaría General en todos los centros de protección de la entidad</a:t>
            </a: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5 Gráfico"/>
          <p:cNvGraphicFramePr/>
          <p:nvPr/>
        </p:nvGraphicFramePr>
        <p:xfrm>
          <a:off x="554480" y="1372240"/>
          <a:ext cx="7920453" cy="409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105" y="273164"/>
            <a:ext cx="792045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ÍNDICE DE SATISFACCIÓN DEL SERVICIO  DE ATENCIÓN AL CIUDADANO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91415" y="5463966"/>
            <a:ext cx="803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latin typeface="Arial" pitchFamily="34" charset="0"/>
                <a:cs typeface="Arial" pitchFamily="34" charset="0"/>
              </a:rPr>
              <a:t>Fuente: Encuestas aplicadas  cada año por la encargada del SIAC de la Secretaría General en la sede administrativa de la entidad</a:t>
            </a:r>
            <a:endParaRPr lang="es-CO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2 Gráfico"/>
          <p:cNvGraphicFramePr/>
          <p:nvPr/>
        </p:nvGraphicFramePr>
        <p:xfrm>
          <a:off x="603104" y="1341912"/>
          <a:ext cx="7920453" cy="4122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90946" y="2514928"/>
            <a:ext cx="8229600" cy="52322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GESTIÓN    JURÍDICA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89183" y="396426"/>
          <a:ext cx="4020208" cy="5803662"/>
        </p:xfrm>
        <a:graphic>
          <a:graphicData uri="http://schemas.openxmlformats.org/drawingml/2006/table">
            <a:tbl>
              <a:tblPr/>
              <a:tblGrid>
                <a:gridCol w="3186014"/>
                <a:gridCol w="834194"/>
              </a:tblGrid>
              <a:tr h="6729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DISTRIBUCION </a:t>
                      </a:r>
                      <a:r>
                        <a:rPr lang="es-CO" sz="1600" b="1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PROCESOS</a:t>
                      </a:r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POR DESPACHOS JUDICIALES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CONSEJO DE 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CORTE SUPREMA DE JUSTICIA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CORTE CONSTITUCIONAL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TRIBUNAL ADMINISTRATIVO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7295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TRIBUNAL SUPERIOR DE BOGOTA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JUZGADO ADMINISTRATIVO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3862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JUZGADO LABORAL CIRCUITO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5974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JUZGADO CIVIL DEL CIRCUITO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JUZGADO CIVIL MUNICIPAL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LIQUIDADORA FSJD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964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JUZGADO DE FAMILIA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414345" y="396430"/>
          <a:ext cx="4398579" cy="5808706"/>
        </p:xfrm>
        <a:graphic>
          <a:graphicData uri="http://schemas.openxmlformats.org/drawingml/2006/table">
            <a:tbl>
              <a:tblPr/>
              <a:tblGrid>
                <a:gridCol w="3485874"/>
                <a:gridCol w="912705"/>
              </a:tblGrid>
              <a:tr h="52806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DISTRIBUCION PROCESOS POR TIPO DE ACCION JUDICIAL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Nº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ACCIÓN POPULAR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ACCIÓN DE GRUPO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ACCIÓN DE REPETICIÓN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ACCIÓN CONTRACTUAL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ACCIÓN DE REPEARACION DIRCTA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NULIDAD Y RESTABLECIMIENTO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6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RECURSO EXTRAORDINARIO DE REVISIÓN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EXPROPIACIÓN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PERTENENCIA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RESTITUCIÓN DE INMUEBLE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LESIVIDAD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ORDINARIO LABORAL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EJECUTIVO LABORAL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EJECUTIVO CONTRACTUAL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LEVANTAMIENTO FUERO SINDICAL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VERBAL SUMARIO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INTERDICCIÓN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41586" y="833670"/>
          <a:ext cx="4198883" cy="2114473"/>
        </p:xfrm>
        <a:graphic>
          <a:graphicData uri="http://schemas.openxmlformats.org/drawingml/2006/table">
            <a:tbl>
              <a:tblPr/>
              <a:tblGrid>
                <a:gridCol w="3326678"/>
                <a:gridCol w="872205"/>
              </a:tblGrid>
              <a:tr h="7589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953735"/>
                          </a:solidFill>
                          <a:latin typeface="Arial"/>
                        </a:rPr>
                        <a:t>SENTENCIAS AÑO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953735"/>
                          </a:solidFill>
                          <a:latin typeface="Arial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55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800" b="0" i="0" u="none" strike="noStrike" dirty="0">
                          <a:solidFill>
                            <a:srgbClr val="953735"/>
                          </a:solidFill>
                          <a:latin typeface="Arial"/>
                        </a:rPr>
                        <a:t>SENTENCIAS A FAVOR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953735"/>
                          </a:solidFill>
                          <a:latin typeface="Arial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45185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rgbClr val="953735"/>
                          </a:solidFill>
                          <a:latin typeface="Arial"/>
                        </a:rPr>
                        <a:t>SENTENCIAS EN CONTRA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953735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5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953735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953735"/>
                          </a:solidFill>
                          <a:latin typeface="Arial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792716" y="833670"/>
          <a:ext cx="3988677" cy="2342758"/>
        </p:xfrm>
        <a:graphic>
          <a:graphicData uri="http://schemas.openxmlformats.org/drawingml/2006/table">
            <a:tbl>
              <a:tblPr/>
              <a:tblGrid>
                <a:gridCol w="3245919"/>
                <a:gridCol w="742758"/>
              </a:tblGrid>
              <a:tr h="78091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SENTENCIAS DEFINITIVAS AÑO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90460">
                <a:tc>
                  <a:txBody>
                    <a:bodyPr/>
                    <a:lstStyle/>
                    <a:p>
                      <a:pPr algn="just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SENTENCIAS A FAVOR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9046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SENTENCIAS EN CONTRA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90460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DESISTIMIENTO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9046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341586" y="3421116"/>
          <a:ext cx="8439807" cy="2641306"/>
        </p:xfrm>
        <a:graphic>
          <a:graphicData uri="http://schemas.openxmlformats.org/drawingml/2006/table">
            <a:tbl>
              <a:tblPr/>
              <a:tblGrid>
                <a:gridCol w="5086347"/>
                <a:gridCol w="1331756"/>
                <a:gridCol w="2021704"/>
              </a:tblGrid>
              <a:tr h="3685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PASIVOS CONTINGENTES - Acciones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Cantidad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Cuantía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78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ACCIONES CONSTITUCIONALES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Repetición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78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ACCIONES CONTENCIOSAS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Nulidad y Restablecimiento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78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Reparación Directa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1,200,000,000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32467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Laboral (Jurisdicción Ordinaria)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7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1,492,000,000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3779" y="1099636"/>
            <a:ext cx="85764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</a:pP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 Departamento fue condenado mediante </a:t>
            </a:r>
            <a:r>
              <a:rPr lang="es-E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providencia del 10 de agosto de 2018 con ocasión de la </a:t>
            </a: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Acción Popular Nº 2007-319, </a:t>
            </a:r>
            <a:r>
              <a:rPr lang="es-E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 designar $32.590.685.491, para el mantenimiento del CBA San Pedro Claver en razón al contrato de comodato.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</a:pP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</a:pPr>
            <a:r>
              <a:rPr kumimoji="0" lang="es-E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 Departamento y la Beneficencia han presentado las acciones judiciales contra ese fallo, encontrándose en </a:t>
            </a:r>
            <a:r>
              <a:rPr lang="es-E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 Consejo de Estado desde el 29 de noviembre de 2018. A la fecha no hay pronunciamiento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286250" algn="l"/>
              </a:tabLst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El Despacho Judicial consideró procedente la sustitución Procesal de la Beneficencia de Cundinamarca por la Empresa de Renovación Urbana ERU</a:t>
            </a:r>
            <a:endParaRPr kumimoji="0" lang="es-E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3105" y="273164"/>
            <a:ext cx="7920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COMODATO SAN JUAN DE DIOS (CBA SAN PEDRO CLAVER)</a:t>
            </a: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/>
        </p:nvGraphicFramePr>
        <p:xfrm>
          <a:off x="486383" y="76119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/>
        </p:nvGraphicFramePr>
        <p:xfrm>
          <a:off x="486383" y="76119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76474809"/>
              </p:ext>
            </p:extLst>
          </p:nvPr>
        </p:nvGraphicFramePr>
        <p:xfrm>
          <a:off x="228600" y="761191"/>
          <a:ext cx="86959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99545" y="189186"/>
          <a:ext cx="8418787" cy="5810948"/>
        </p:xfrm>
        <a:graphic>
          <a:graphicData uri="http://schemas.openxmlformats.org/drawingml/2006/table">
            <a:tbl>
              <a:tblPr/>
              <a:tblGrid>
                <a:gridCol w="2705349"/>
                <a:gridCol w="1758475"/>
                <a:gridCol w="1983923"/>
                <a:gridCol w="1971040"/>
              </a:tblGrid>
              <a:tr h="67588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EMPLEOS GENERADOS EN 2018 EN LOS CENTROS DE PROTECCION POR PROGRAMA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943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NIVEL DEL EMPLEO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ADULTO MAYOR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DISCAPACIDAD MENTAL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0138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EQUIPO ADMINISTRATIVO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EQUIPO PROFESIONAL DE PROTECCIÓN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61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EQUIPO TÉCNICO DE PROTECCIÓN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3833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EQUIPO AUXILIAR DE PROTECCIÓN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44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64837" y="521294"/>
            <a:ext cx="82296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s-CO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QUÉ ES UNA RENDICIÓN DE CUENTAS</a:t>
            </a:r>
            <a:endParaRPr lang="es-CO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4"/>
          <p:cNvSpPr/>
          <p:nvPr/>
        </p:nvSpPr>
        <p:spPr>
          <a:xfrm>
            <a:off x="364837" y="1401489"/>
            <a:ext cx="8229600" cy="193899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2400" b="1" dirty="0"/>
              <a:t>E</a:t>
            </a:r>
            <a:r>
              <a:rPr lang="es-CO" sz="2400" b="1" dirty="0" smtClean="0"/>
              <a:t>s </a:t>
            </a:r>
            <a:r>
              <a:rPr lang="es-CO" sz="2400" b="1" dirty="0"/>
              <a:t>una expresión de control social, que comprende acciones de petición de información y de explicaciones, así como la evaluación de la gestión, y que busca la transparencia de la gestión de la administración pública para lograr la adopción de los principios de Buen </a:t>
            </a:r>
            <a:r>
              <a:rPr lang="es-CO" sz="2400" b="1" dirty="0" smtClean="0"/>
              <a:t>Gobierno</a:t>
            </a:r>
            <a:r>
              <a:rPr lang="es-CO" sz="2400" dirty="0" smtClean="0"/>
              <a:t>.</a:t>
            </a:r>
            <a:r>
              <a:rPr lang="es-CO" sz="2400" dirty="0" smtClean="0">
                <a:latin typeface="Kalinga" panose="020B0502040204020203" pitchFamily="34" charset="0"/>
              </a:rPr>
              <a:t>	</a:t>
            </a:r>
          </a:p>
        </p:txBody>
      </p:sp>
      <p:sp>
        <p:nvSpPr>
          <p:cNvPr id="4" name="Rectángulo 6"/>
          <p:cNvSpPr/>
          <p:nvPr/>
        </p:nvSpPr>
        <p:spPr>
          <a:xfrm>
            <a:off x="364837" y="3866871"/>
            <a:ext cx="82296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2400" b="1" dirty="0" smtClean="0"/>
              <a:t>Todas </a:t>
            </a:r>
            <a:r>
              <a:rPr lang="es-CO" sz="2400" b="1" dirty="0"/>
              <a:t>las entidades y </a:t>
            </a:r>
            <a:r>
              <a:rPr lang="es-CO" sz="2400" b="1" dirty="0" smtClean="0"/>
              <a:t>organismos de </a:t>
            </a:r>
            <a:r>
              <a:rPr lang="es-CO" sz="2400" b="1" dirty="0"/>
              <a:t>la Administración Pública deben rendir cuentas de manera permanente a la ciudadanía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84909" y="4834044"/>
            <a:ext cx="8229600" cy="1021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Conpes 3654 del 12 de abril de 2010.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Ley 1474 de 2011: Estatuto Anticorrupción Art. 78.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Ley 1712 de 2014: Transparencia y Derecho de Acceso a la Información Pública</a:t>
            </a:r>
            <a:endParaRPr kumimoji="0" lang="es-CO" sz="18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41794751"/>
              </p:ext>
            </p:extLst>
          </p:nvPr>
        </p:nvGraphicFramePr>
        <p:xfrm>
          <a:off x="228600" y="761191"/>
          <a:ext cx="86959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41434" y="220704"/>
          <a:ext cx="8355727" cy="5659833"/>
        </p:xfrm>
        <a:graphic>
          <a:graphicData uri="http://schemas.openxmlformats.org/drawingml/2006/table">
            <a:tbl>
              <a:tblPr/>
              <a:tblGrid>
                <a:gridCol w="2097672"/>
                <a:gridCol w="1837960"/>
                <a:gridCol w="1363487"/>
                <a:gridCol w="1528304"/>
                <a:gridCol w="1528304"/>
              </a:tblGrid>
              <a:tr h="50793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EMPLEOS POR GÉNERO Y MUNICIPALIDAD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005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CENTRO PROTECCION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MUJERES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HOMBRES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70059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CHIPAQUE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INSTITUTO SAN JOSÉ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FUSAGASUGÁ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CBA BELMIRA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834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SIBATE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CFE JOSE JOAQUIN VARGAS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2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CME LA COLONIA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FACATATIVA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CBA SAN JOSÉ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VILLETA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CBA VILLETA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0593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BOGOTA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CBA SAN PEDRO CLAVER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297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ARBELAEZ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CBA ARBELAEZ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2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/>
        </p:nvGraphicFramePr>
        <p:xfrm>
          <a:off x="356616" y="904672"/>
          <a:ext cx="8558784" cy="483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/>
        </p:nvGraphicFramePr>
        <p:xfrm>
          <a:off x="228600" y="1050587"/>
          <a:ext cx="8595360" cy="4355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3436627181"/>
              </p:ext>
            </p:extLst>
          </p:nvPr>
        </p:nvGraphicFramePr>
        <p:xfrm>
          <a:off x="790574" y="1602161"/>
          <a:ext cx="7677151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8251" y="657612"/>
            <a:ext cx="8735438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s-CO" sz="2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PROYECCIÓN DE ESTRATEGIAS</a:t>
            </a: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3034232112"/>
              </p:ext>
            </p:extLst>
          </p:nvPr>
        </p:nvGraphicFramePr>
        <p:xfrm>
          <a:off x="320040" y="955896"/>
          <a:ext cx="8601075" cy="506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8251" y="279229"/>
            <a:ext cx="8735438" cy="4924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s-CO" sz="2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NUESTROS ASOCIADOS</a:t>
            </a: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CEE0E4-A98D-47C8-8DD8-DD308F148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74CEE0E4-A98D-47C8-8DD8-DD308F148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F8563E-B9E6-42CB-A1F0-F1D2C1936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32F8563E-B9E6-42CB-A1F0-F1D2C1936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0EF486-9A4C-4575-8A2C-15E438222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6E0EF486-9A4C-4575-8A2C-15E438222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A2B9A7-B370-4E5E-A579-4C383FAFD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85A2B9A7-B370-4E5E-A579-4C383FAFD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878EE0-AAD6-4F42-A5F0-244E78593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7F878EE0-AAD6-4F42-A5F0-244E78593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2095AB-DB6D-46E6-8A44-58D62C7A1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6F2095AB-DB6D-46E6-8A44-58D62C7A1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09BCBE-7752-4978-A637-FB1F03009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2E09BCBE-7752-4978-A637-FB1F03009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A52C08-EB0B-42A0-BF40-1426334F7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graphicEl>
                                              <a:dgm id="{B6A52C08-EB0B-42A0-BF40-1426334F7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64837" y="157475"/>
            <a:ext cx="8229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QUIENES SOMOS</a:t>
            </a:r>
            <a:b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(Decreto 266 del 16 de septiembre 2016)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64837" y="1371263"/>
            <a:ext cx="822959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Beneficencia de Cundinamarca es una entidad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pública del sector descentralizado del orden departamental, con personería jurídica, autonomía administrativa y financiera y patrimonio independiente, adscrita </a:t>
            </a:r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Secretaría de Desarrollo Social del Departamento.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4838" y="3816175"/>
            <a:ext cx="822959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Objetivo:  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Coadyuvar de manera coordinada con las políticas de la Administración Departamental en la ejecución, control y seguimiento de la política social en lo pertinente a los legados y donaciones a cargo, para el exclusivo propósito para los cuales fueron destinados.</a:t>
            </a: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6250" y="379089"/>
            <a:ext cx="784576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MISIÓN</a:t>
            </a:r>
            <a:endParaRPr lang="es-CO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Diagrama 6"/>
          <p:cNvGraphicFramePr/>
          <p:nvPr>
            <p:extLst/>
          </p:nvPr>
        </p:nvGraphicFramePr>
        <p:xfrm>
          <a:off x="178137" y="997092"/>
          <a:ext cx="8077200" cy="432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69016"/>
            <a:ext cx="8229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Centro de Bienestar del Adulto Mayor San José en Facatativá Gracias por recibirnos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2 Imagen" descr="http://www.beneficenciacundinamarca.gov.co/wcm/connect/BENEFICENCIA/0d2bfff7-b1c5-40c1-bd0e-99e0cd5d42ec/IMG-20180629-WA0024.jpg?MOD=AJPERES&amp;CACHEID=ROOTWORKSPACE.Z18_LIG4HI02NG5K30AV56JCRU2SU0-0d2bfff7-b1c5-40c1-bd0e-99e0cd5d42ec-mltl5f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4069712"/>
            <a:ext cx="3805131" cy="249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dalozano\Pictures\CBA SAN JOSE FACA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1900" y="3832914"/>
            <a:ext cx="3644900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alozano\Pictures\CBA SAN JOSE FACA\9.jpg"/>
          <p:cNvPicPr>
            <a:picLocks noChangeAspect="1" noChangeArrowheads="1"/>
          </p:cNvPicPr>
          <p:nvPr/>
        </p:nvPicPr>
        <p:blipFill>
          <a:blip r:embed="rId5"/>
          <a:srcRect t="9416" b="34463"/>
          <a:stretch>
            <a:fillRect/>
          </a:stretch>
        </p:blipFill>
        <p:spPr bwMode="auto">
          <a:xfrm>
            <a:off x="1076325" y="1080189"/>
            <a:ext cx="6743700" cy="283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533389" y="3631549"/>
            <a:ext cx="3076914" cy="2496119"/>
            <a:chOff x="6574141" y="4096878"/>
            <a:chExt cx="1423132" cy="1346698"/>
          </a:xfrm>
        </p:grpSpPr>
        <p:sp>
          <p:nvSpPr>
            <p:cNvPr id="9" name="8 Elipse"/>
            <p:cNvSpPr/>
            <p:nvPr/>
          </p:nvSpPr>
          <p:spPr>
            <a:xfrm>
              <a:off x="6574141" y="4096878"/>
              <a:ext cx="1423132" cy="1346698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ipse 4"/>
            <p:cNvSpPr/>
            <p:nvPr/>
          </p:nvSpPr>
          <p:spPr>
            <a:xfrm>
              <a:off x="6771361" y="4294097"/>
              <a:ext cx="952260" cy="952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700" kern="1200" dirty="0"/>
            </a:p>
          </p:txBody>
        </p:sp>
      </p:grpSp>
      <p:sp>
        <p:nvSpPr>
          <p:cNvPr id="12" name="11 Elipse"/>
          <p:cNvSpPr/>
          <p:nvPr/>
        </p:nvSpPr>
        <p:spPr>
          <a:xfrm>
            <a:off x="6352287" y="949142"/>
            <a:ext cx="2637338" cy="2188156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1560506"/>
              <a:satOff val="-1946"/>
              <a:lumOff val="458"/>
              <a:alphaOff val="0"/>
            </a:schemeClr>
          </a:effectRef>
          <a:fontRef idx="minor">
            <a:schemeClr val="lt1"/>
          </a:fontRef>
        </p:style>
      </p:sp>
      <p:pic>
        <p:nvPicPr>
          <p:cNvPr id="1026" name="Picture 2" descr="C:\Users\dalozano\Pictures\CBA SAN JOSE FACA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544" y="672377"/>
            <a:ext cx="2765472" cy="2074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alozano\Pictures\CBA SAN JOSE FACA\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97635" y="3631549"/>
            <a:ext cx="4191989" cy="223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4 Grupo"/>
          <p:cNvGrpSpPr/>
          <p:nvPr/>
        </p:nvGrpSpPr>
        <p:grpSpPr>
          <a:xfrm>
            <a:off x="2511022" y="1074341"/>
            <a:ext cx="4248880" cy="4079752"/>
            <a:chOff x="-92149" y="-1502223"/>
            <a:chExt cx="4248880" cy="4079752"/>
          </a:xfrm>
        </p:grpSpPr>
        <p:sp>
          <p:nvSpPr>
            <p:cNvPr id="6" name="5 Elipse"/>
            <p:cNvSpPr/>
            <p:nvPr/>
          </p:nvSpPr>
          <p:spPr>
            <a:xfrm>
              <a:off x="-92149" y="-1502223"/>
              <a:ext cx="4248880" cy="407975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376988" y="-913925"/>
              <a:ext cx="3372127" cy="3120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700" kern="1200" dirty="0" smtClean="0">
                  <a:solidFill>
                    <a:schemeClr val="tx1"/>
                  </a:solidFill>
                </a:rPr>
                <a:t>Es un Hogar para la protección y restablecimiento de derechos de personas mayores de 60 años, procedentes de todo Cundinamarca, en estado de abandono social y familiar.  </a:t>
              </a:r>
            </a:p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700" dirty="0" smtClean="0">
                  <a:solidFill>
                    <a:schemeClr val="tx1"/>
                  </a:solidFill>
                </a:rPr>
                <a:t>Se p</a:t>
              </a:r>
              <a:r>
                <a:rPr lang="es-CO" sz="1700" kern="1200" dirty="0" smtClean="0">
                  <a:solidFill>
                    <a:schemeClr val="tx1"/>
                  </a:solidFill>
                </a:rPr>
                <a:t>romueve su participación activa para mantener y mejorar sus capacidades y habilidades, se refuerzan sus vínculos afectivos,  en busca de estabilidad emocional y mejorar su calidad de vida.</a:t>
              </a:r>
              <a:endParaRPr lang="es-CO" sz="17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ítulo 1"/>
          <p:cNvSpPr txBox="1">
            <a:spLocks/>
          </p:cNvSpPr>
          <p:nvPr/>
        </p:nvSpPr>
        <p:spPr>
          <a:xfrm>
            <a:off x="457200" y="422904"/>
            <a:ext cx="82296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Centro de Bienestar del Adulto Mayor San José en Facatativá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64079" y="142504"/>
            <a:ext cx="8229600" cy="52322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HISTORIA DEL CENTRO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564079" y="878774"/>
          <a:ext cx="8229600" cy="496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2471</Words>
  <Application>Microsoft Office PowerPoint</Application>
  <PresentationFormat>Presentación en pantalla (4:3)</PresentationFormat>
  <Paragraphs>626</Paragraphs>
  <Slides>46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Carlos Hoyos Castro</dc:creator>
  <cp:lastModifiedBy>dalozano</cp:lastModifiedBy>
  <cp:revision>211</cp:revision>
  <dcterms:created xsi:type="dcterms:W3CDTF">2016-05-25T21:54:10Z</dcterms:created>
  <dcterms:modified xsi:type="dcterms:W3CDTF">2019-03-27T17:58:49Z</dcterms:modified>
</cp:coreProperties>
</file>